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Lst>
  <p:notesMasterIdLst>
    <p:notesMasterId r:id="rId50"/>
  </p:notesMasterIdLst>
  <p:sldIdLst>
    <p:sldId id="273" r:id="rId6"/>
    <p:sldId id="324" r:id="rId7"/>
    <p:sldId id="274" r:id="rId8"/>
    <p:sldId id="275" r:id="rId9"/>
    <p:sldId id="276" r:id="rId10"/>
    <p:sldId id="277" r:id="rId11"/>
    <p:sldId id="278" r:id="rId12"/>
    <p:sldId id="279" r:id="rId13"/>
    <p:sldId id="280" r:id="rId14"/>
    <p:sldId id="281" r:id="rId15"/>
    <p:sldId id="282" r:id="rId16"/>
    <p:sldId id="325"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326" r:id="rId31"/>
    <p:sldId id="327" r:id="rId32"/>
    <p:sldId id="296" r:id="rId33"/>
    <p:sldId id="297" r:id="rId34"/>
    <p:sldId id="298"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8" r:id="rId48"/>
    <p:sldId id="329"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80"/>
    <a:srgbClr val="2C5D98"/>
    <a:srgbClr val="646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285" autoAdjust="0"/>
  </p:normalViewPr>
  <p:slideViewPr>
    <p:cSldViewPr>
      <p:cViewPr varScale="1">
        <p:scale>
          <a:sx n="91" d="100"/>
          <a:sy n="91" d="100"/>
        </p:scale>
        <p:origin x="-121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Roche" userId="S::margaret.roche@phhs.org::9fe9e8f3-1d1e-43c5-82b6-ca467b507961" providerId="AD" clId="Web-{00BE0F8B-8FA0-41B4-9B73-2E77BC4DA251}"/>
    <pc:docChg chg="modSld">
      <pc:chgData name="Margaret Roche" userId="S::margaret.roche@phhs.org::9fe9e8f3-1d1e-43c5-82b6-ca467b507961" providerId="AD" clId="Web-{00BE0F8B-8FA0-41B4-9B73-2E77BC4DA251}" dt="2018-08-22T20:02:52.654" v="75" actId="14100"/>
      <pc:docMkLst>
        <pc:docMk/>
      </pc:docMkLst>
      <pc:sldChg chg="addSp modSp">
        <pc:chgData name="Margaret Roche" userId="S::margaret.roche@phhs.org::9fe9e8f3-1d1e-43c5-82b6-ca467b507961" providerId="AD" clId="Web-{00BE0F8B-8FA0-41B4-9B73-2E77BC4DA251}" dt="2018-08-22T20:02:52.654" v="75" actId="14100"/>
        <pc:sldMkLst>
          <pc:docMk/>
          <pc:sldMk cId="1534173969" sldId="280"/>
        </pc:sldMkLst>
        <pc:spChg chg="add mod">
          <ac:chgData name="Margaret Roche" userId="S::margaret.roche@phhs.org::9fe9e8f3-1d1e-43c5-82b6-ca467b507961" providerId="AD" clId="Web-{00BE0F8B-8FA0-41B4-9B73-2E77BC4DA251}" dt="2018-08-22T20:02:52.654" v="75" actId="14100"/>
          <ac:spMkLst>
            <pc:docMk/>
            <pc:sldMk cId="1534173969" sldId="280"/>
            <ac:spMk id="2" creationId="{D7E5637F-F6E9-44C8-9C05-40F9CCC0850B}"/>
          </ac:spMkLst>
        </pc:spChg>
        <pc:spChg chg="mod">
          <ac:chgData name="Margaret Roche" userId="S::margaret.roche@phhs.org::9fe9e8f3-1d1e-43c5-82b6-ca467b507961" providerId="AD" clId="Web-{00BE0F8B-8FA0-41B4-9B73-2E77BC4DA251}" dt="2018-08-22T20:02:41.419" v="68" actId="20577"/>
          <ac:spMkLst>
            <pc:docMk/>
            <pc:sldMk cId="1534173969" sldId="280"/>
            <ac:spMk id="14" creationId="{00000000-0000-0000-0000-000000000000}"/>
          </ac:spMkLst>
        </pc:spChg>
      </pc:sldChg>
    </pc:docChg>
  </pc:docChgLst>
  <pc:docChgLst>
    <pc:chgData name="Margaret Roche" userId="S::margaret.roche@phhs.org::9fe9e8f3-1d1e-43c5-82b6-ca467b507961" providerId="AD" clId="Web-{E26B94A2-8E7D-45F4-B2A7-74497CB7A692}"/>
    <pc:docChg chg="addSld delSld">
      <pc:chgData name="Margaret Roche" userId="S::margaret.roche@phhs.org::9fe9e8f3-1d1e-43c5-82b6-ca467b507961" providerId="AD" clId="Web-{E26B94A2-8E7D-45F4-B2A7-74497CB7A692}" dt="2018-08-31T14:31:23.550" v="35"/>
      <pc:docMkLst>
        <pc:docMk/>
      </pc:docMkLst>
      <pc:sldChg chg="add del">
        <pc:chgData name="Margaret Roche" userId="S::margaret.roche@phhs.org::9fe9e8f3-1d1e-43c5-82b6-ca467b507961" providerId="AD" clId="Web-{E26B94A2-8E7D-45F4-B2A7-74497CB7A692}" dt="2018-08-31T14:31:23.550" v="35"/>
        <pc:sldMkLst>
          <pc:docMk/>
          <pc:sldMk cId="2687250344" sldId="256"/>
        </pc:sldMkLst>
      </pc:sldChg>
      <pc:sldChg chg="add del">
        <pc:chgData name="Margaret Roche" userId="S::margaret.roche@phhs.org::9fe9e8f3-1d1e-43c5-82b6-ca467b507961" providerId="AD" clId="Web-{E26B94A2-8E7D-45F4-B2A7-74497CB7A692}" dt="2018-08-31T14:31:19.644" v="34"/>
        <pc:sldMkLst>
          <pc:docMk/>
          <pc:sldMk cId="163133843" sldId="257"/>
        </pc:sldMkLst>
      </pc:sldChg>
      <pc:sldChg chg="add del">
        <pc:chgData name="Margaret Roche" userId="S::margaret.roche@phhs.org::9fe9e8f3-1d1e-43c5-82b6-ca467b507961" providerId="AD" clId="Web-{E26B94A2-8E7D-45F4-B2A7-74497CB7A692}" dt="2018-08-31T14:31:15.519" v="33"/>
        <pc:sldMkLst>
          <pc:docMk/>
          <pc:sldMk cId="3327789372" sldId="259"/>
        </pc:sldMkLst>
      </pc:sldChg>
      <pc:sldChg chg="add del">
        <pc:chgData name="Margaret Roche" userId="S::margaret.roche@phhs.org::9fe9e8f3-1d1e-43c5-82b6-ca467b507961" providerId="AD" clId="Web-{E26B94A2-8E7D-45F4-B2A7-74497CB7A692}" dt="2018-08-31T14:30:55.956" v="18"/>
        <pc:sldMkLst>
          <pc:docMk/>
          <pc:sldMk cId="2877349944" sldId="260"/>
        </pc:sldMkLst>
      </pc:sldChg>
      <pc:sldChg chg="add del">
        <pc:chgData name="Margaret Roche" userId="S::margaret.roche@phhs.org::9fe9e8f3-1d1e-43c5-82b6-ca467b507961" providerId="AD" clId="Web-{E26B94A2-8E7D-45F4-B2A7-74497CB7A692}" dt="2018-08-31T14:30:56.487" v="22"/>
        <pc:sldMkLst>
          <pc:docMk/>
          <pc:sldMk cId="5242530" sldId="261"/>
        </pc:sldMkLst>
      </pc:sldChg>
      <pc:sldChg chg="add del">
        <pc:chgData name="Margaret Roche" userId="S::margaret.roche@phhs.org::9fe9e8f3-1d1e-43c5-82b6-ca467b507961" providerId="AD" clId="Web-{E26B94A2-8E7D-45F4-B2A7-74497CB7A692}" dt="2018-08-31T14:30:56.691" v="24"/>
        <pc:sldMkLst>
          <pc:docMk/>
          <pc:sldMk cId="4089965177" sldId="262"/>
        </pc:sldMkLst>
      </pc:sldChg>
      <pc:sldChg chg="add del">
        <pc:chgData name="Margaret Roche" userId="S::margaret.roche@phhs.org::9fe9e8f3-1d1e-43c5-82b6-ca467b507961" providerId="AD" clId="Web-{E26B94A2-8E7D-45F4-B2A7-74497CB7A692}" dt="2018-08-31T14:30:57.237" v="30"/>
        <pc:sldMkLst>
          <pc:docMk/>
          <pc:sldMk cId="2149421740" sldId="263"/>
        </pc:sldMkLst>
      </pc:sldChg>
      <pc:sldChg chg="add del">
        <pc:chgData name="Margaret Roche" userId="S::margaret.roche@phhs.org::9fe9e8f3-1d1e-43c5-82b6-ca467b507961" providerId="AD" clId="Web-{E26B94A2-8E7D-45F4-B2A7-74497CB7A692}" dt="2018-08-31T14:30:56.753" v="25"/>
        <pc:sldMkLst>
          <pc:docMk/>
          <pc:sldMk cId="2769206250" sldId="265"/>
        </pc:sldMkLst>
      </pc:sldChg>
      <pc:sldChg chg="add del">
        <pc:chgData name="Margaret Roche" userId="S::margaret.roche@phhs.org::9fe9e8f3-1d1e-43c5-82b6-ca467b507961" providerId="AD" clId="Web-{E26B94A2-8E7D-45F4-B2A7-74497CB7A692}" dt="2018-08-31T14:30:57.300" v="31"/>
        <pc:sldMkLst>
          <pc:docMk/>
          <pc:sldMk cId="1080345925" sldId="266"/>
        </pc:sldMkLst>
      </pc:sldChg>
      <pc:sldChg chg="add del">
        <pc:chgData name="Margaret Roche" userId="S::margaret.roche@phhs.org::9fe9e8f3-1d1e-43c5-82b6-ca467b507961" providerId="AD" clId="Web-{E26B94A2-8E7D-45F4-B2A7-74497CB7A692}" dt="2018-08-31T14:30:56.847" v="26"/>
        <pc:sldMkLst>
          <pc:docMk/>
          <pc:sldMk cId="1142535894" sldId="267"/>
        </pc:sldMkLst>
      </pc:sldChg>
      <pc:sldChg chg="add del">
        <pc:chgData name="Margaret Roche" userId="S::margaret.roche@phhs.org::9fe9e8f3-1d1e-43c5-82b6-ca467b507961" providerId="AD" clId="Web-{E26B94A2-8E7D-45F4-B2A7-74497CB7A692}" dt="2018-08-31T14:30:56.956" v="27"/>
        <pc:sldMkLst>
          <pc:docMk/>
          <pc:sldMk cId="82766774" sldId="268"/>
        </pc:sldMkLst>
      </pc:sldChg>
      <pc:sldChg chg="add del">
        <pc:chgData name="Margaret Roche" userId="S::margaret.roche@phhs.org::9fe9e8f3-1d1e-43c5-82b6-ca467b507961" providerId="AD" clId="Web-{E26B94A2-8E7D-45F4-B2A7-74497CB7A692}" dt="2018-08-31T14:30:57.066" v="28"/>
        <pc:sldMkLst>
          <pc:docMk/>
          <pc:sldMk cId="1954901595" sldId="269"/>
        </pc:sldMkLst>
      </pc:sldChg>
      <pc:sldChg chg="add del">
        <pc:chgData name="Margaret Roche" userId="S::margaret.roche@phhs.org::9fe9e8f3-1d1e-43c5-82b6-ca467b507961" providerId="AD" clId="Web-{E26B94A2-8E7D-45F4-B2A7-74497CB7A692}" dt="2018-08-31T14:30:57.144" v="29"/>
        <pc:sldMkLst>
          <pc:docMk/>
          <pc:sldMk cId="2382218379" sldId="270"/>
        </pc:sldMkLst>
      </pc:sldChg>
      <pc:sldChg chg="add del">
        <pc:chgData name="Margaret Roche" userId="S::margaret.roche@phhs.org::9fe9e8f3-1d1e-43c5-82b6-ca467b507961" providerId="AD" clId="Web-{E26B94A2-8E7D-45F4-B2A7-74497CB7A692}" dt="2018-08-31T14:30:56.550" v="23"/>
        <pc:sldMkLst>
          <pc:docMk/>
          <pc:sldMk cId="2499712558" sldId="271"/>
        </pc:sldMkLst>
      </pc:sldChg>
      <pc:sldChg chg="add del">
        <pc:chgData name="Margaret Roche" userId="S::margaret.roche@phhs.org::9fe9e8f3-1d1e-43c5-82b6-ca467b507961" providerId="AD" clId="Web-{E26B94A2-8E7D-45F4-B2A7-74497CB7A692}" dt="2018-08-31T14:30:56.019" v="19"/>
        <pc:sldMkLst>
          <pc:docMk/>
          <pc:sldMk cId="1106411385" sldId="272"/>
        </pc:sldMkLst>
      </pc:sldChg>
      <pc:sldChg chg="add del">
        <pc:chgData name="Margaret Roche" userId="S::margaret.roche@phhs.org::9fe9e8f3-1d1e-43c5-82b6-ca467b507961" providerId="AD" clId="Web-{E26B94A2-8E7D-45F4-B2A7-74497CB7A692}" dt="2018-08-31T14:30:56.144" v="20"/>
        <pc:sldMkLst>
          <pc:docMk/>
          <pc:sldMk cId="341805137" sldId="313"/>
        </pc:sldMkLst>
      </pc:sldChg>
      <pc:sldChg chg="add del">
        <pc:chgData name="Margaret Roche" userId="S::margaret.roche@phhs.org::9fe9e8f3-1d1e-43c5-82b6-ca467b507961" providerId="AD" clId="Web-{E26B94A2-8E7D-45F4-B2A7-74497CB7A692}" dt="2018-08-31T14:30:56.316" v="21"/>
        <pc:sldMkLst>
          <pc:docMk/>
          <pc:sldMk cId="2295988127" sldId="314"/>
        </pc:sldMkLst>
      </pc:sldChg>
      <pc:sldChg chg="add del">
        <pc:chgData name="Margaret Roche" userId="S::margaret.roche@phhs.org::9fe9e8f3-1d1e-43c5-82b6-ca467b507961" providerId="AD" clId="Web-{E26B94A2-8E7D-45F4-B2A7-74497CB7A692}" dt="2018-08-31T14:31:06.706" v="32"/>
        <pc:sldMkLst>
          <pc:docMk/>
          <pc:sldMk cId="1845021271"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9B3E3-178F-4073-A4B7-604EB55C196A}" type="datetimeFigureOut">
              <a:rPr lang="en-US" smtClean="0"/>
              <a:t>9/13/2018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F3487D-2380-49A2-BF44-1C56E508DB02}" type="slidenum">
              <a:rPr lang="en-US" smtClean="0"/>
              <a:t>‹#›</a:t>
            </a:fld>
            <a:endParaRPr lang="en-US"/>
          </a:p>
        </p:txBody>
      </p:sp>
    </p:spTree>
    <p:extLst>
      <p:ext uri="{BB962C8B-B14F-4D97-AF65-F5344CB8AC3E}">
        <p14:creationId xmlns:p14="http://schemas.microsoft.com/office/powerpoint/2010/main" val="237102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8A910-F040-497B-9F97-5D269EEFF6B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2652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above</a:t>
            </a:r>
            <a:r>
              <a:rPr lang="en-US" baseline="0" dirty="0"/>
              <a:t> focused priorities </a:t>
            </a:r>
            <a:r>
              <a:rPr lang="en-US" baseline="0" dirty="0" smtClean="0"/>
              <a:t>these </a:t>
            </a:r>
            <a:r>
              <a:rPr lang="en-US" baseline="0" dirty="0" err="1" smtClean="0"/>
              <a:t>additonal</a:t>
            </a:r>
            <a:r>
              <a:rPr lang="en-US" baseline="0" dirty="0" smtClean="0"/>
              <a:t> </a:t>
            </a:r>
            <a:r>
              <a:rPr lang="en-US" baseline="0" dirty="0"/>
              <a:t>themes are key factors that help us bridge the gap across all priority areas.  You can view the entire RHP 9 Community needs assessment on the RHPH 9 website:  texasrhp9.com</a:t>
            </a:r>
          </a:p>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10</a:t>
            </a:fld>
            <a:endParaRPr lang="en-US"/>
          </a:p>
        </p:txBody>
      </p:sp>
    </p:spTree>
    <p:extLst>
      <p:ext uri="{BB962C8B-B14F-4D97-AF65-F5344CB8AC3E}">
        <p14:creationId xmlns:p14="http://schemas.microsoft.com/office/powerpoint/2010/main" val="346078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11</a:t>
            </a:fld>
            <a:endParaRPr lang="en-US"/>
          </a:p>
        </p:txBody>
      </p:sp>
    </p:spTree>
    <p:extLst>
      <p:ext uri="{BB962C8B-B14F-4D97-AF65-F5344CB8AC3E}">
        <p14:creationId xmlns:p14="http://schemas.microsoft.com/office/powerpoint/2010/main" val="121398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t>
            </a:r>
            <a:r>
              <a:rPr lang="en-US" baseline="0" dirty="0" smtClean="0"/>
              <a:t>an example, here </a:t>
            </a:r>
            <a:r>
              <a:rPr lang="en-US" baseline="0" dirty="0"/>
              <a:t>you can see an example of a core activities associated </a:t>
            </a:r>
            <a:r>
              <a:rPr lang="en-US" baseline="0" dirty="0" smtClean="0"/>
              <a:t>with Chronic disease management with a focus on Diabetes.  You can see and </a:t>
            </a:r>
            <a:r>
              <a:rPr lang="en-US" baseline="0" dirty="0"/>
              <a:t>which providers are working on similar type core activities to achieve improved outcomes</a:t>
            </a:r>
            <a:r>
              <a:rPr lang="en-US" baseline="0" dirty="0" smtClean="0"/>
              <a:t>. </a:t>
            </a:r>
            <a:r>
              <a:rPr lang="en-US" baseline="0" dirty="0" smtClean="0"/>
              <a:t>You can see more about Category A Core activities by outcome measure themes in the extended version of this presentation located on our website.  Additionally,  you can find which activities each provider has identified in the RHP 9 Plan Update Template found on the RHP 9 Website.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12</a:t>
            </a:fld>
            <a:endParaRPr lang="en-US"/>
          </a:p>
        </p:txBody>
      </p:sp>
    </p:spTree>
    <p:extLst>
      <p:ext uri="{BB962C8B-B14F-4D97-AF65-F5344CB8AC3E}">
        <p14:creationId xmlns:p14="http://schemas.microsoft.com/office/powerpoint/2010/main" val="411532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13</a:t>
            </a:fld>
            <a:endParaRPr lang="en-US"/>
          </a:p>
        </p:txBody>
      </p:sp>
    </p:spTree>
    <p:extLst>
      <p:ext uri="{BB962C8B-B14F-4D97-AF65-F5344CB8AC3E}">
        <p14:creationId xmlns:p14="http://schemas.microsoft.com/office/powerpoint/2010/main" val="183898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Category C –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 </a:t>
            </a:r>
            <a:r>
              <a:rPr lang="en-US" dirty="0"/>
              <a:t>Hospitals and Physician Practices,</a:t>
            </a:r>
            <a:r>
              <a:rPr lang="en-US" baseline="0" dirty="0"/>
              <a:t> o</a:t>
            </a:r>
            <a:r>
              <a:rPr lang="en-US" dirty="0"/>
              <a:t>utcome</a:t>
            </a:r>
            <a:r>
              <a:rPr lang="en-US" baseline="0" dirty="0"/>
              <a:t> Measure Bundles, which are a group of targeted measures that have been bundled together and selected because they seem to have the most impact on the key focus areas of healthcare improvement. </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itchFamily="34" charset="0"/>
              </a:rPr>
              <a:t>Bundling </a:t>
            </a:r>
            <a:r>
              <a:rPr lang="en-US" sz="1200" dirty="0">
                <a:latin typeface="Calibri" pitchFamily="34" charset="0"/>
              </a:rPr>
              <a:t>measures for DY7-8 allows for ease in measure selection and approval, increases standardization of measures across the state for hospitals and physician practices with similar activities, facilitates the use of regional networks to identify best practices and share innovative ideas, and continues to build on the foundation set in the initial waiver period while providing additional opportunities for transforming the healthcare system and bending the cost curve.</a:t>
            </a:r>
            <a:r>
              <a:rPr lang="en-US" sz="1200" baseline="0" dirty="0">
                <a:latin typeface="Calibri" pitchFamily="34" charset="0"/>
              </a:rPr>
              <a:t>  </a:t>
            </a:r>
            <a:endParaRPr lang="en-US" sz="1200" baseline="0" dirty="0" smtClean="0">
              <a:latin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itchFamily="34" charset="0"/>
              </a:rPr>
              <a:t>A </a:t>
            </a:r>
            <a:r>
              <a:rPr lang="en-US" sz="1200" baseline="0" dirty="0">
                <a:latin typeface="Calibri" pitchFamily="34" charset="0"/>
              </a:rPr>
              <a:t>similar process was used for Community Mental Health Centers and Local Health Departments.  However, they selected </a:t>
            </a:r>
            <a:r>
              <a:rPr lang="en-US" sz="1200" baseline="0" dirty="0" smtClean="0">
                <a:latin typeface="Calibri" pitchFamily="34" charset="0"/>
              </a:rPr>
              <a:t>from various </a:t>
            </a:r>
            <a:r>
              <a:rPr lang="en-US" sz="1200" baseline="0" dirty="0">
                <a:latin typeface="Calibri" pitchFamily="34" charset="0"/>
              </a:rPr>
              <a:t>individual measures rather than bundles.  </a:t>
            </a:r>
            <a:endParaRPr lang="en-US" sz="1200" dirty="0">
              <a:latin typeface="Calibri"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14</a:t>
            </a:fld>
            <a:endParaRPr lang="en-US"/>
          </a:p>
        </p:txBody>
      </p:sp>
    </p:spTree>
    <p:extLst>
      <p:ext uri="{BB962C8B-B14F-4D97-AF65-F5344CB8AC3E}">
        <p14:creationId xmlns:p14="http://schemas.microsoft.com/office/powerpoint/2010/main" val="155123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81F3487D-2380-49A2-BF44-1C56E508DB02}" type="slidenum">
              <a:rPr lang="en-US" smtClean="0"/>
              <a:t>15</a:t>
            </a:fld>
            <a:endParaRPr lang="en-US"/>
          </a:p>
        </p:txBody>
      </p:sp>
    </p:spTree>
    <p:extLst>
      <p:ext uri="{BB962C8B-B14F-4D97-AF65-F5344CB8AC3E}">
        <p14:creationId xmlns:p14="http://schemas.microsoft.com/office/powerpoint/2010/main" val="39886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16</a:t>
            </a:fld>
            <a:endParaRPr lang="en-US"/>
          </a:p>
        </p:txBody>
      </p:sp>
    </p:spTree>
    <p:extLst>
      <p:ext uri="{BB962C8B-B14F-4D97-AF65-F5344CB8AC3E}">
        <p14:creationId xmlns:p14="http://schemas.microsoft.com/office/powerpoint/2010/main" val="350853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17</a:t>
            </a:fld>
            <a:endParaRPr lang="en-US"/>
          </a:p>
        </p:txBody>
      </p:sp>
    </p:spTree>
    <p:extLst>
      <p:ext uri="{BB962C8B-B14F-4D97-AF65-F5344CB8AC3E}">
        <p14:creationId xmlns:p14="http://schemas.microsoft.com/office/powerpoint/2010/main" val="248562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18</a:t>
            </a:fld>
            <a:endParaRPr lang="en-US"/>
          </a:p>
        </p:txBody>
      </p:sp>
    </p:spTree>
    <p:extLst>
      <p:ext uri="{BB962C8B-B14F-4D97-AF65-F5344CB8AC3E}">
        <p14:creationId xmlns:p14="http://schemas.microsoft.com/office/powerpoint/2010/main" val="76383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19</a:t>
            </a:fld>
            <a:endParaRPr lang="en-US"/>
          </a:p>
        </p:txBody>
      </p:sp>
    </p:spTree>
    <p:extLst>
      <p:ext uri="{BB962C8B-B14F-4D97-AF65-F5344CB8AC3E}">
        <p14:creationId xmlns:p14="http://schemas.microsoft.com/office/powerpoint/2010/main" val="264589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able to find an extended copy of this presentation and the RHP</a:t>
            </a:r>
            <a:r>
              <a:rPr lang="en-US" baseline="0" dirty="0" smtClean="0"/>
              <a:t> 9 Final Plan Update Template by going to the RHP 9 website, texasrhp9.com.  Clicking on the link found under the Waiver Information area will take you to the presentation and template.  </a:t>
            </a:r>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a:t>
            </a:fld>
            <a:endParaRPr lang="en-US"/>
          </a:p>
        </p:txBody>
      </p:sp>
    </p:spTree>
    <p:extLst>
      <p:ext uri="{BB962C8B-B14F-4D97-AF65-F5344CB8AC3E}">
        <p14:creationId xmlns:p14="http://schemas.microsoft.com/office/powerpoint/2010/main" val="1327058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20</a:t>
            </a:fld>
            <a:endParaRPr lang="en-US"/>
          </a:p>
        </p:txBody>
      </p:sp>
    </p:spTree>
    <p:extLst>
      <p:ext uri="{BB962C8B-B14F-4D97-AF65-F5344CB8AC3E}">
        <p14:creationId xmlns:p14="http://schemas.microsoft.com/office/powerpoint/2010/main" val="816362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21</a:t>
            </a:fld>
            <a:endParaRPr lang="en-US"/>
          </a:p>
        </p:txBody>
      </p:sp>
    </p:spTree>
    <p:extLst>
      <p:ext uri="{BB962C8B-B14F-4D97-AF65-F5344CB8AC3E}">
        <p14:creationId xmlns:p14="http://schemas.microsoft.com/office/powerpoint/2010/main" val="1597625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22</a:t>
            </a:fld>
            <a:endParaRPr lang="en-US"/>
          </a:p>
        </p:txBody>
      </p:sp>
    </p:spTree>
    <p:extLst>
      <p:ext uri="{BB962C8B-B14F-4D97-AF65-F5344CB8AC3E}">
        <p14:creationId xmlns:p14="http://schemas.microsoft.com/office/powerpoint/2010/main" val="2332689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24</a:t>
            </a:fld>
            <a:endParaRPr lang="en-US"/>
          </a:p>
        </p:txBody>
      </p:sp>
    </p:spTree>
    <p:extLst>
      <p:ext uri="{BB962C8B-B14F-4D97-AF65-F5344CB8AC3E}">
        <p14:creationId xmlns:p14="http://schemas.microsoft.com/office/powerpoint/2010/main" val="564819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25</a:t>
            </a:fld>
            <a:endParaRPr lang="en-US"/>
          </a:p>
        </p:txBody>
      </p:sp>
    </p:spTree>
    <p:extLst>
      <p:ext uri="{BB962C8B-B14F-4D97-AF65-F5344CB8AC3E}">
        <p14:creationId xmlns:p14="http://schemas.microsoft.com/office/powerpoint/2010/main" val="219460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Category D reporting areas focus for Hospitals are: </a:t>
            </a:r>
          </a:p>
          <a:p>
            <a:pPr marL="171450" indent="-171450">
              <a:buFont typeface="Arial" panose="020B0604020202020204" pitchFamily="34" charset="0"/>
              <a:buChar char="•"/>
            </a:pPr>
            <a:r>
              <a:rPr lang="en-US" baseline="0" dirty="0" smtClean="0"/>
              <a:t>Potentially Preventable admissions (PPAs)</a:t>
            </a:r>
          </a:p>
          <a:p>
            <a:pPr marL="171450" indent="-171450">
              <a:buFont typeface="Arial" panose="020B0604020202020204" pitchFamily="34" charset="0"/>
              <a:buChar char="•"/>
            </a:pPr>
            <a:r>
              <a:rPr lang="en-US" baseline="0" dirty="0" smtClean="0"/>
              <a:t>Potentially Preventable readmissions (PPRs)</a:t>
            </a:r>
          </a:p>
          <a:p>
            <a:pPr marL="171450" indent="-171450">
              <a:buFont typeface="Arial" panose="020B0604020202020204" pitchFamily="34" charset="0"/>
              <a:buChar char="•"/>
            </a:pPr>
            <a:r>
              <a:rPr lang="en-US" baseline="0" dirty="0" smtClean="0"/>
              <a:t>Potentially preventable complications (PPCs)</a:t>
            </a:r>
          </a:p>
          <a:p>
            <a:pPr marL="171450" indent="-171450">
              <a:buFont typeface="Arial" panose="020B0604020202020204" pitchFamily="34" charset="0"/>
              <a:buChar char="•"/>
            </a:pPr>
            <a:r>
              <a:rPr lang="en-US" baseline="0" dirty="0" smtClean="0"/>
              <a:t>Potentially Preventable ED visits (PPVs)</a:t>
            </a:r>
          </a:p>
          <a:p>
            <a:pPr marL="171450" indent="-171450">
              <a:buFont typeface="Arial" panose="020B0604020202020204" pitchFamily="34" charset="0"/>
              <a:buChar char="•"/>
            </a:pPr>
            <a:r>
              <a:rPr lang="en-US" baseline="0" dirty="0" smtClean="0"/>
              <a:t>Patient Satisfaction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For CMHC:</a:t>
            </a:r>
          </a:p>
          <a:p>
            <a:pPr marL="171450" indent="-171450">
              <a:buFont typeface="Arial" panose="020B0604020202020204" pitchFamily="34" charset="0"/>
              <a:buChar char="•"/>
            </a:pPr>
            <a:r>
              <a:rPr lang="en-US" baseline="0" dirty="0" smtClean="0"/>
              <a:t>Effective Crisis Response</a:t>
            </a:r>
          </a:p>
          <a:p>
            <a:pPr marL="171450" indent="-171450">
              <a:buFont typeface="Arial" panose="020B0604020202020204" pitchFamily="34" charset="0"/>
              <a:buChar char="•"/>
            </a:pPr>
            <a:r>
              <a:rPr lang="en-US" baseline="0" dirty="0" smtClean="0"/>
              <a:t>Crisis Follow-up</a:t>
            </a:r>
          </a:p>
          <a:p>
            <a:pPr marL="171450" indent="-171450">
              <a:buFont typeface="Arial" panose="020B0604020202020204" pitchFamily="34" charset="0"/>
              <a:buChar char="•"/>
            </a:pPr>
            <a:r>
              <a:rPr lang="en-US" baseline="0" dirty="0" smtClean="0"/>
              <a:t>Community Tenure (Adult and Child/Youth)</a:t>
            </a:r>
          </a:p>
          <a:p>
            <a:pPr marL="171450" indent="-171450">
              <a:buFont typeface="Arial" panose="020B0604020202020204" pitchFamily="34" charset="0"/>
              <a:buChar char="•"/>
            </a:pPr>
            <a:r>
              <a:rPr lang="en-US" baseline="0" dirty="0" smtClean="0"/>
              <a:t>Reduction in Juvenile Justice Involvement</a:t>
            </a:r>
          </a:p>
          <a:p>
            <a:pPr marL="171450" indent="-171450">
              <a:buFont typeface="Arial" panose="020B0604020202020204" pitchFamily="34" charset="0"/>
              <a:buChar char="•"/>
            </a:pPr>
            <a:r>
              <a:rPr lang="en-US" baseline="0" dirty="0" smtClean="0"/>
              <a:t>Adult Jail Diversion</a:t>
            </a:r>
          </a:p>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26</a:t>
            </a:fld>
            <a:endParaRPr lang="en-US"/>
          </a:p>
        </p:txBody>
      </p:sp>
    </p:spTree>
    <p:extLst>
      <p:ext uri="{BB962C8B-B14F-4D97-AF65-F5344CB8AC3E}">
        <p14:creationId xmlns:p14="http://schemas.microsoft.com/office/powerpoint/2010/main" val="1212350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For LHDs:</a:t>
            </a:r>
          </a:p>
          <a:p>
            <a:pPr marL="171450" indent="-171450">
              <a:buFont typeface="Arial" panose="020B0604020202020204" pitchFamily="34" charset="0"/>
              <a:buChar char="•"/>
            </a:pPr>
            <a:r>
              <a:rPr lang="en-US" baseline="0" dirty="0" smtClean="0"/>
              <a:t>Access to healthcare services</a:t>
            </a:r>
          </a:p>
          <a:p>
            <a:pPr marL="171450" indent="-171450">
              <a:buFont typeface="Arial" panose="020B0604020202020204" pitchFamily="34" charset="0"/>
              <a:buChar char="•"/>
            </a:pPr>
            <a:r>
              <a:rPr lang="en-US" baseline="0" dirty="0" smtClean="0"/>
              <a:t>Health status by population</a:t>
            </a:r>
          </a:p>
          <a:p>
            <a:pPr marL="171450" indent="-171450">
              <a:buFont typeface="Arial" panose="020B0604020202020204" pitchFamily="34" charset="0"/>
              <a:buChar char="•"/>
            </a:pPr>
            <a:r>
              <a:rPr lang="en-US" baseline="0" dirty="0" smtClean="0"/>
              <a:t>Selected immunizations</a:t>
            </a:r>
          </a:p>
          <a:p>
            <a:pPr marL="171450" indent="-171450">
              <a:buFont typeface="Arial" panose="020B0604020202020204" pitchFamily="34" charset="0"/>
              <a:buChar char="•"/>
            </a:pPr>
            <a:r>
              <a:rPr lang="en-US" baseline="0" dirty="0" smtClean="0"/>
              <a:t>Prevention of sexually transmitted diseases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Physician Practices will provide a qualitative report on their activities that they are doing to potentially reduce:  </a:t>
            </a:r>
          </a:p>
          <a:p>
            <a:pPr marL="171450" indent="-171450">
              <a:buFont typeface="Arial" panose="020B0604020202020204" pitchFamily="34" charset="0"/>
              <a:buChar char="•"/>
            </a:pPr>
            <a:r>
              <a:rPr lang="en-US" baseline="0" dirty="0" smtClean="0"/>
              <a:t>Diabetes short-term complications admission rate</a:t>
            </a:r>
          </a:p>
          <a:p>
            <a:pPr marL="171450" indent="-171450">
              <a:buFont typeface="Arial" panose="020B0604020202020204" pitchFamily="34" charset="0"/>
              <a:buChar char="•"/>
            </a:pPr>
            <a:r>
              <a:rPr lang="en-US" baseline="0" dirty="0" smtClean="0"/>
              <a:t>Hypertension Admissions Rates</a:t>
            </a:r>
          </a:p>
          <a:p>
            <a:pPr marL="171450" indent="-171450">
              <a:buFont typeface="Arial" panose="020B0604020202020204" pitchFamily="34" charset="0"/>
              <a:buChar char="•"/>
            </a:pPr>
            <a:r>
              <a:rPr lang="en-US" baseline="0" dirty="0" smtClean="0"/>
              <a:t>Heart Failure Admission Rates</a:t>
            </a:r>
          </a:p>
          <a:p>
            <a:pPr marL="171450" indent="-171450">
              <a:buFont typeface="Arial" panose="020B0604020202020204" pitchFamily="34" charset="0"/>
              <a:buChar char="•"/>
            </a:pPr>
            <a:r>
              <a:rPr lang="en-US" baseline="0" dirty="0" smtClean="0"/>
              <a:t>Low Birth Weight Rate </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And others  -  the idea is that if adequately monitored or self-management education is provided in the outpatient setting that it can reduce the impact on the ED’s and Impatient Admissions</a:t>
            </a:r>
          </a:p>
          <a:p>
            <a:endParaRPr lang="en-US" baseline="0" dirty="0" smtClean="0"/>
          </a:p>
          <a:p>
            <a:r>
              <a:rPr lang="en-US" baseline="0" dirty="0" smtClean="0"/>
              <a:t>By review this type of data across the state we can see where there may be opportunities for improvements and where they may have been improvements made which we can learn from.  </a:t>
            </a:r>
            <a:endParaRPr lang="en-US" dirty="0" smtClean="0"/>
          </a:p>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27</a:t>
            </a:fld>
            <a:endParaRPr lang="en-US"/>
          </a:p>
        </p:txBody>
      </p:sp>
    </p:spTree>
    <p:extLst>
      <p:ext uri="{BB962C8B-B14F-4D97-AF65-F5344CB8AC3E}">
        <p14:creationId xmlns:p14="http://schemas.microsoft.com/office/powerpoint/2010/main" val="175348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28</a:t>
            </a:fld>
            <a:endParaRPr lang="en-US"/>
          </a:p>
        </p:txBody>
      </p:sp>
    </p:spTree>
    <p:extLst>
      <p:ext uri="{BB962C8B-B14F-4D97-AF65-F5344CB8AC3E}">
        <p14:creationId xmlns:p14="http://schemas.microsoft.com/office/powerpoint/2010/main" val="1676007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29</a:t>
            </a:fld>
            <a:endParaRPr lang="en-US"/>
          </a:p>
        </p:txBody>
      </p:sp>
    </p:spTree>
    <p:extLst>
      <p:ext uri="{BB962C8B-B14F-4D97-AF65-F5344CB8AC3E}">
        <p14:creationId xmlns:p14="http://schemas.microsoft.com/office/powerpoint/2010/main" val="603294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30</a:t>
            </a:fld>
            <a:endParaRPr lang="en-US"/>
          </a:p>
        </p:txBody>
      </p:sp>
    </p:spTree>
    <p:extLst>
      <p:ext uri="{BB962C8B-B14F-4D97-AF65-F5344CB8AC3E}">
        <p14:creationId xmlns:p14="http://schemas.microsoft.com/office/powerpoint/2010/main" val="411532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8A910-F040-497B-9F97-5D269EEFF6B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19563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43</a:t>
            </a:fld>
            <a:endParaRPr lang="en-US"/>
          </a:p>
        </p:txBody>
      </p:sp>
    </p:spTree>
    <p:extLst>
      <p:ext uri="{BB962C8B-B14F-4D97-AF65-F5344CB8AC3E}">
        <p14:creationId xmlns:p14="http://schemas.microsoft.com/office/powerpoint/2010/main" val="4097191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extended version of this presentation and RHP 9 Plan Update can be found on the RHP 9 website.  You can also </a:t>
            </a:r>
            <a:r>
              <a:rPr lang="en-US" baseline="0" dirty="0" err="1" smtClean="0"/>
              <a:t>sumbit</a:t>
            </a:r>
            <a:r>
              <a:rPr lang="en-US" baseline="0" dirty="0" smtClean="0"/>
              <a:t> comments or questions through the “contact us” function.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your time today.</a:t>
            </a:r>
          </a:p>
          <a:p>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44</a:t>
            </a:fld>
            <a:endParaRPr lang="en-US"/>
          </a:p>
        </p:txBody>
      </p:sp>
    </p:spTree>
    <p:extLst>
      <p:ext uri="{BB962C8B-B14F-4D97-AF65-F5344CB8AC3E}">
        <p14:creationId xmlns:p14="http://schemas.microsoft.com/office/powerpoint/2010/main" val="286053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F8A910-F040-497B-9F97-5D269EEFF6B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8004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prstClr val="black"/>
              </a:solidFill>
            </a:endParaRPr>
          </a:p>
        </p:txBody>
      </p:sp>
      <p:sp>
        <p:nvSpPr>
          <p:cNvPr id="4" name="Slide Number Placeholder 3"/>
          <p:cNvSpPr>
            <a:spLocks noGrp="1"/>
          </p:cNvSpPr>
          <p:nvPr>
            <p:ph type="sldNum" sz="quarter" idx="10"/>
          </p:nvPr>
        </p:nvSpPr>
        <p:spPr/>
        <p:txBody>
          <a:bodyPr/>
          <a:lstStyle/>
          <a:p>
            <a:fld id="{F2F8A910-F040-497B-9F97-5D269EEFF6B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0143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2F8A910-F040-497B-9F97-5D269EEFF6B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4835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8A910-F040-497B-9F97-5D269EEFF6B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1654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RHP</a:t>
            </a:r>
            <a:r>
              <a:rPr lang="en-US" baseline="0" dirty="0" smtClean="0"/>
              <a:t> </a:t>
            </a:r>
            <a:r>
              <a:rPr lang="en-US" baseline="0" dirty="0"/>
              <a:t>9 is made up of three Counties : Dallas, Denton, &amp; </a:t>
            </a:r>
            <a:r>
              <a:rPr lang="en-US" baseline="0" dirty="0" smtClean="0"/>
              <a:t>Kaufmann.  </a:t>
            </a:r>
          </a:p>
          <a:p>
            <a:r>
              <a:rPr lang="en-US" baseline="0" dirty="0" smtClean="0"/>
              <a:t>Within </a:t>
            </a:r>
            <a:r>
              <a:rPr lang="en-US" baseline="0" dirty="0"/>
              <a:t>this region we have 23 providers participating in DSRIP.  </a:t>
            </a:r>
            <a:endParaRPr lang="en-US" baseline="0" dirty="0" smtClean="0"/>
          </a:p>
          <a:p>
            <a:r>
              <a:rPr lang="en-US" baseline="0" dirty="0" smtClean="0"/>
              <a:t>This </a:t>
            </a:r>
            <a:r>
              <a:rPr lang="en-US" baseline="0" dirty="0"/>
              <a:t>includes most major hospitals, community mental health centers, local health departments and Texas A&amp;M University – College of Dentistry as a Dental Provider. </a:t>
            </a:r>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8</a:t>
            </a:fld>
            <a:endParaRPr lang="en-US"/>
          </a:p>
        </p:txBody>
      </p:sp>
    </p:spTree>
    <p:extLst>
      <p:ext uri="{BB962C8B-B14F-4D97-AF65-F5344CB8AC3E}">
        <p14:creationId xmlns:p14="http://schemas.microsoft.com/office/powerpoint/2010/main" val="177431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1115 waiver requirements</a:t>
            </a:r>
            <a:r>
              <a:rPr lang="en-US" baseline="0" dirty="0"/>
              <a:t> RHP 9 was required to update the community needs assessment. DFW Hospital Council Foundation conducted the Community Needs assessment for RHP 9 and the key findings that were identified as:  </a:t>
            </a:r>
            <a:endParaRPr lang="en-US" baseline="0" dirty="0" smtClean="0"/>
          </a:p>
          <a:p>
            <a:pPr marL="171450" indent="-171450">
              <a:buFont typeface="Arial" panose="020B0604020202020204" pitchFamily="34" charset="0"/>
              <a:buChar char="•"/>
            </a:pPr>
            <a:r>
              <a:rPr lang="en-US" baseline="0" dirty="0" smtClean="0"/>
              <a:t>Capacity and Access</a:t>
            </a:r>
          </a:p>
          <a:p>
            <a:pPr marL="171450" indent="-171450">
              <a:buFont typeface="Arial" panose="020B0604020202020204" pitchFamily="34" charset="0"/>
              <a:buChar char="•"/>
            </a:pPr>
            <a:r>
              <a:rPr lang="en-US" baseline="0" dirty="0" smtClean="0"/>
              <a:t>Chronic Disease Care</a:t>
            </a:r>
          </a:p>
          <a:p>
            <a:pPr marL="171450" indent="-171450">
              <a:buFont typeface="Arial" panose="020B0604020202020204" pitchFamily="34" charset="0"/>
              <a:buChar char="•"/>
            </a:pPr>
            <a:r>
              <a:rPr lang="en-US" baseline="0" dirty="0" smtClean="0"/>
              <a:t>Care Coordination</a:t>
            </a:r>
          </a:p>
          <a:p>
            <a:pPr marL="171450" indent="-171450">
              <a:buFont typeface="Arial" panose="020B0604020202020204" pitchFamily="34" charset="0"/>
              <a:buChar char="•"/>
            </a:pPr>
            <a:r>
              <a:rPr lang="en-US" baseline="0" dirty="0" smtClean="0"/>
              <a:t>Behavioral Health</a:t>
            </a:r>
          </a:p>
          <a:p>
            <a:pPr marL="171450" indent="-171450">
              <a:buFont typeface="Arial" panose="020B0604020202020204" pitchFamily="34" charset="0"/>
              <a:buChar char="•"/>
            </a:pPr>
            <a:r>
              <a:rPr lang="en-US" baseline="0" dirty="0" smtClean="0"/>
              <a:t>Infant and Maternal Health</a:t>
            </a:r>
            <a:endParaRPr lang="en-US" dirty="0"/>
          </a:p>
        </p:txBody>
      </p:sp>
      <p:sp>
        <p:nvSpPr>
          <p:cNvPr id="4" name="Slide Number Placeholder 3"/>
          <p:cNvSpPr>
            <a:spLocks noGrp="1"/>
          </p:cNvSpPr>
          <p:nvPr>
            <p:ph type="sldNum" sz="quarter" idx="10"/>
          </p:nvPr>
        </p:nvSpPr>
        <p:spPr/>
        <p:txBody>
          <a:bodyPr/>
          <a:lstStyle/>
          <a:p>
            <a:fld id="{81F3487D-2380-49A2-BF44-1C56E508DB02}" type="slidenum">
              <a:rPr lang="en-US" smtClean="0"/>
              <a:t>9</a:t>
            </a:fld>
            <a:endParaRPr lang="en-US"/>
          </a:p>
        </p:txBody>
      </p:sp>
    </p:spTree>
    <p:extLst>
      <p:ext uri="{BB962C8B-B14F-4D97-AF65-F5344CB8AC3E}">
        <p14:creationId xmlns:p14="http://schemas.microsoft.com/office/powerpoint/2010/main" val="3096315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2C5D98"/>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45EF7C-739A-4BDF-B516-7E8A6E1F4851}" type="datetime1">
              <a:rPr lang="en-US" smtClean="0"/>
              <a:pPr/>
              <a:t>9/13/2018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FE8637">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0B1D07-1338-43D6-B8A1-D11308068F6A}" type="slidenum">
              <a:rPr lang="en-US" smtClean="0"/>
              <a:pPr/>
              <a:t>‹#›</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57150"/>
            <a:ext cx="37237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82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BACF12-487E-4B4F-BA08-74E15A0EA001}" type="datetime1">
              <a:rPr lang="en-US" smtClean="0">
                <a:solidFill>
                  <a:prstClr val="black"/>
                </a:solidFill>
              </a:rPr>
              <a:pPr/>
              <a:t>9/13/2018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74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41A667-1102-4AC7-A157-D25CFBA9D465}" type="datetime1">
              <a:rPr lang="en-US" smtClean="0">
                <a:solidFill>
                  <a:prstClr val="black"/>
                </a:solidFill>
              </a:rPr>
              <a:pPr/>
              <a:t>9/13/2018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99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2C5D98"/>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45EF7C-739A-4BDF-B516-7E8A6E1F4851}" type="datetime1">
              <a:rPr lang="en-US" smtClean="0"/>
              <a:pPr/>
              <a:t>9/13/2018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FE8637">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0B1D07-1338-43D6-B8A1-D11308068F6A}" type="slidenum">
              <a:rPr lang="en-US" smtClean="0"/>
              <a:pPr/>
              <a:t>‹#›</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57150"/>
            <a:ext cx="37237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94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1CE56B-58CA-470A-A730-5E89DE9EECAE}" type="datetime1">
              <a:rPr lang="en-US" smtClean="0">
                <a:solidFill>
                  <a:prstClr val="black"/>
                </a:solidFill>
              </a:rPr>
              <a:pPr/>
              <a:t>9/13/2018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90B1D07-1338-43D6-B8A1-D11308068F6A}"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38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CEBB83B-7225-41C2-B13B-920EC3ED2304}" type="datetime1">
              <a:rPr lang="en-US" smtClean="0">
                <a:solidFill>
                  <a:prstClr val="black"/>
                </a:solidFill>
              </a:rPr>
              <a:pPr/>
              <a:t>9/13/2018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60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5F6C16E-5451-45EB-B67C-4DB0123C1F52}" type="datetime1">
              <a:rPr lang="en-US" smtClean="0">
                <a:solidFill>
                  <a:prstClr val="black"/>
                </a:solidFill>
              </a:rPr>
              <a:pPr/>
              <a:t>9/13/2018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normAutofit/>
          </a:bodyPr>
          <a:lstStyle>
            <a:lvl1pPr>
              <a:defRPr sz="2800"/>
            </a:lvl1pPr>
            <a:extLst/>
          </a:lstStyle>
          <a:p>
            <a:r>
              <a:rPr kumimoji="0" lang="en-US" dirty="0"/>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8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02FED6D-37CE-4FF1-BFC9-9F3E9D4762A8}" type="datetime1">
              <a:rPr lang="en-US" smtClean="0">
                <a:solidFill>
                  <a:prstClr val="black"/>
                </a:solidFill>
              </a:rPr>
              <a:pPr/>
              <a:t>9/13/2018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16200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70E529-6D95-4E10-AF78-6B2E16E7EECF}" type="datetime1">
              <a:rPr lang="en-US" smtClean="0">
                <a:solidFill>
                  <a:prstClr val="black"/>
                </a:solidFill>
              </a:rPr>
              <a:pPr/>
              <a:t>9/13/2018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a:t>Click to edit Master title style</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28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1B094-5293-4735-8E1F-08F43163D733}" type="datetime1">
              <a:rPr lang="en-US" smtClean="0">
                <a:solidFill>
                  <a:prstClr val="black"/>
                </a:solidFill>
              </a:rPr>
              <a:pPr/>
              <a:t>9/13/2018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027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693F3503-475C-47E4-B768-E523B0285DC9}" type="datetime1">
              <a:rPr lang="en-US" smtClean="0">
                <a:solidFill>
                  <a:prstClr val="black"/>
                </a:solidFill>
              </a:rPr>
              <a:pPr/>
              <a:t>9/13/2018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9768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1CE56B-58CA-470A-A730-5E89DE9EECAE}" type="datetime1">
              <a:rPr lang="en-US" smtClean="0">
                <a:solidFill>
                  <a:prstClr val="black"/>
                </a:solidFill>
              </a:rPr>
              <a:pPr/>
              <a:t>9/13/2018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90B1D07-1338-43D6-B8A1-D11308068F6A}"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822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9BFE98-3E76-4202-8B73-2153688ED7D0}" type="datetime1">
              <a:rPr lang="en-US" smtClean="0">
                <a:solidFill>
                  <a:prstClr val="black"/>
                </a:solidFill>
              </a:rPr>
              <a:pPr/>
              <a:t>9/13/2018</a:t>
            </a:fld>
            <a:endParaRPr lang="en-US">
              <a:solidFill>
                <a:prstClr val="black"/>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0B1D07-1338-43D6-B8A1-D11308068F6A}"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892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BACF12-487E-4B4F-BA08-74E15A0EA001}" type="datetime1">
              <a:rPr lang="en-US" smtClean="0">
                <a:solidFill>
                  <a:prstClr val="black"/>
                </a:solidFill>
              </a:rPr>
              <a:pPr/>
              <a:t>9/13/2018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328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41A667-1102-4AC7-A157-D25CFBA9D465}" type="datetime1">
              <a:rPr lang="en-US" smtClean="0">
                <a:solidFill>
                  <a:prstClr val="black"/>
                </a:solidFill>
              </a:rPr>
              <a:pPr/>
              <a:t>9/13/2018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18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CEBB83B-7225-41C2-B13B-920EC3ED2304}" type="datetime1">
              <a:rPr lang="en-US" smtClean="0">
                <a:solidFill>
                  <a:prstClr val="black"/>
                </a:solidFill>
              </a:rPr>
              <a:pPr/>
              <a:t>9/13/2018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28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5F6C16E-5451-45EB-B67C-4DB0123C1F52}" type="datetime1">
              <a:rPr lang="en-US" smtClean="0">
                <a:solidFill>
                  <a:prstClr val="black"/>
                </a:solidFill>
              </a:rPr>
              <a:pPr/>
              <a:t>9/13/2018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normAutofit/>
          </a:bodyPr>
          <a:lstStyle>
            <a:lvl1pPr>
              <a:defRPr sz="2800"/>
            </a:lvl1pPr>
            <a:extLst/>
          </a:lstStyle>
          <a:p>
            <a:r>
              <a:rPr kumimoji="0" lang="en-US" dirty="0"/>
              <a:t>Click to edit Master title style</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86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02FED6D-37CE-4FF1-BFC9-9F3E9D4762A8}" type="datetime1">
              <a:rPr lang="en-US" smtClean="0">
                <a:solidFill>
                  <a:prstClr val="black"/>
                </a:solidFill>
              </a:rPr>
              <a:pPr/>
              <a:t>9/13/2018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587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70E529-6D95-4E10-AF78-6B2E16E7EECF}" type="datetime1">
              <a:rPr lang="en-US" smtClean="0">
                <a:solidFill>
                  <a:prstClr val="black"/>
                </a:solidFill>
              </a:rPr>
              <a:pPr/>
              <a:t>9/13/2018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a:t>Click to edit Master title style</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94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1B094-5293-4735-8E1F-08F43163D733}" type="datetime1">
              <a:rPr lang="en-US" smtClean="0">
                <a:solidFill>
                  <a:prstClr val="black"/>
                </a:solidFill>
              </a:rPr>
              <a:pPr/>
              <a:t>9/13/2018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46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693F3503-475C-47E4-B768-E523B0285DC9}" type="datetime1">
              <a:rPr lang="en-US" smtClean="0">
                <a:solidFill>
                  <a:prstClr val="black"/>
                </a:solidFill>
              </a:rPr>
              <a:pPr/>
              <a:t>9/13/2018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90B1D07-1338-43D6-B8A1-D11308068F6A}" type="slidenum">
              <a:rPr lang="en-US" smtClean="0">
                <a:solidFill>
                  <a:prstClr val="black"/>
                </a:solidFill>
              </a:rPr>
              <a:pPr/>
              <a:t>‹#›</a:t>
            </a:fld>
            <a:endParaRPr lang="en-US">
              <a:solidFill>
                <a:prstClr val="black"/>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7963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9BFE98-3E76-4202-8B73-2153688ED7D0}" type="datetime1">
              <a:rPr lang="en-US" smtClean="0">
                <a:solidFill>
                  <a:prstClr val="black"/>
                </a:solidFill>
              </a:rPr>
              <a:pPr/>
              <a:t>9/13/2018</a:t>
            </a:fld>
            <a:endParaRPr lang="en-US">
              <a:solidFill>
                <a:prstClr val="black"/>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0B1D07-1338-43D6-B8A1-D11308068F6A}"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766398"/>
            <a:ext cx="1023938" cy="3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8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2C5D98"/>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3DEB95BF-949E-46CD-B5B2-13550A5B1211}" type="datetime1">
              <a:rPr lang="en-US" smtClean="0">
                <a:solidFill>
                  <a:prstClr val="black"/>
                </a:solidFill>
              </a:rPr>
              <a:pPr/>
              <a:t>9/13/2018</a:t>
            </a:fld>
            <a:endParaRPr lang="en-US">
              <a:solidFill>
                <a:prstClr val="black"/>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A90B1D07-1338-43D6-B8A1-D11308068F6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84531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2C5D98"/>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3DEB95BF-949E-46CD-B5B2-13550A5B1211}" type="datetime1">
              <a:rPr lang="en-US" smtClean="0">
                <a:solidFill>
                  <a:prstClr val="black"/>
                </a:solidFill>
              </a:rPr>
              <a:pPr/>
              <a:t>9/13/2018</a:t>
            </a:fld>
            <a:endParaRPr lang="en-US">
              <a:solidFill>
                <a:prstClr val="black"/>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A90B1D07-1338-43D6-B8A1-D11308068F6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4171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xasrhp9.com/main/community-health-needs-assessment-2017.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texasrhp9.com/main/community-health-needs-assessment-2017.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texasrhp9.com/main/contac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8m6ubhLjdAhVM2qwKHWCQAzwQjRx6BAgBEAU&amp;url=https%3A%2F%2Fwww.colourbox.com%2Fvector%2Fquestion-mark-vector-15826756&amp;psig=AOvVaw022QooQIK-zS5BjqKY36fN&amp;ust=1536929878952477"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hyperlink" Target="http://texasrhp9.com/main/contact.aspx"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hhs.texas.gov/laws-regulations/policies-rules/waivers/medicaid-1115-waiver/waiver-renewa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hhs.texas.gov/laws-regulations/policies-rules/waivers/medicaid-1115-waiv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04950"/>
            <a:ext cx="8229600" cy="1372321"/>
          </a:xfrm>
        </p:spPr>
        <p:txBody>
          <a:bodyPr>
            <a:normAutofit fontScale="90000"/>
          </a:bodyPr>
          <a:lstStyle/>
          <a:p>
            <a:r>
              <a:rPr lang="en-US" dirty="0"/>
              <a:t/>
            </a:r>
            <a:br>
              <a:rPr lang="en-US" dirty="0"/>
            </a:br>
            <a:r>
              <a:rPr lang="en-US" dirty="0"/>
              <a:t/>
            </a:r>
            <a:br>
              <a:rPr lang="en-US" dirty="0"/>
            </a:br>
            <a:r>
              <a:rPr lang="en-US" dirty="0"/>
              <a:t>RHP 9 Stakeholder Forum</a:t>
            </a:r>
            <a:br>
              <a:rPr lang="en-US" dirty="0"/>
            </a:br>
            <a:r>
              <a:rPr lang="en-US" dirty="0"/>
              <a:t>RHP 9 Plan Update for DY7-8</a:t>
            </a:r>
          </a:p>
        </p:txBody>
      </p:sp>
      <p:sp>
        <p:nvSpPr>
          <p:cNvPr id="3" name="Subtitle 2"/>
          <p:cNvSpPr>
            <a:spLocks noGrp="1"/>
          </p:cNvSpPr>
          <p:nvPr>
            <p:ph type="subTitle" idx="1"/>
          </p:nvPr>
        </p:nvSpPr>
        <p:spPr>
          <a:xfrm>
            <a:off x="685800" y="2876550"/>
            <a:ext cx="7772400" cy="1082245"/>
          </a:xfrm>
        </p:spPr>
        <p:txBody>
          <a:bodyPr vert="horz" lIns="45720" rIns="45720" anchor="t">
            <a:normAutofit fontScale="92500" lnSpcReduction="20000"/>
          </a:bodyPr>
          <a:lstStyle/>
          <a:p>
            <a:pPr marR="63500"/>
            <a:r>
              <a:rPr lang="en-US" sz="2200" dirty="0"/>
              <a:t>September 13, 2018</a:t>
            </a:r>
          </a:p>
          <a:p>
            <a:pPr marR="63500"/>
            <a:r>
              <a:rPr lang="en-US" sz="2200" dirty="0"/>
              <a:t>10:00 am – 11:00 am</a:t>
            </a:r>
          </a:p>
          <a:p>
            <a:pPr marR="63500"/>
            <a:r>
              <a:rPr lang="en-US" sz="2200" dirty="0"/>
              <a:t>WebEx</a:t>
            </a:r>
            <a:r>
              <a:rPr lang="en-US" dirty="0"/>
              <a:t> </a:t>
            </a:r>
          </a:p>
        </p:txBody>
      </p:sp>
      <p:sp>
        <p:nvSpPr>
          <p:cNvPr id="5" name="Slide Number Placeholder 4"/>
          <p:cNvSpPr>
            <a:spLocks noGrp="1"/>
          </p:cNvSpPr>
          <p:nvPr>
            <p:ph type="sldNum" sz="quarter" idx="12"/>
          </p:nvPr>
        </p:nvSpPr>
        <p:spPr/>
        <p:txBody>
          <a:bodyPr/>
          <a:lstStyle/>
          <a:p>
            <a:fld id="{A90B1D07-1338-43D6-B8A1-D11308068F6A}" type="slidenum">
              <a:rPr lang="en-US" smtClean="0"/>
              <a:pPr/>
              <a:t>1</a:t>
            </a:fld>
            <a:endParaRPr lang="en-US"/>
          </a:p>
        </p:txBody>
      </p:sp>
    </p:spTree>
    <p:extLst>
      <p:ext uri="{BB962C8B-B14F-4D97-AF65-F5344CB8AC3E}">
        <p14:creationId xmlns:p14="http://schemas.microsoft.com/office/powerpoint/2010/main" val="2197097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100" dirty="0">
                <a:latin typeface="Calibri" pitchFamily="34" charset="0"/>
              </a:rPr>
              <a:t>Bridging the Gap: In addition to above-focused priorities the following themes are key factors that were identified across all priority areas as ways to enhance the ability to implement sustainable and improved care for the patient populations identified in this community needs assessment: </a:t>
            </a:r>
          </a:p>
          <a:p>
            <a:pPr lvl="1"/>
            <a:r>
              <a:rPr lang="en-US" sz="1500" dirty="0">
                <a:latin typeface="Calibri" pitchFamily="34" charset="0"/>
              </a:rPr>
              <a:t>Technology in Healthcare </a:t>
            </a:r>
          </a:p>
          <a:p>
            <a:pPr lvl="1"/>
            <a:r>
              <a:rPr lang="en-US" sz="1500" dirty="0">
                <a:latin typeface="Calibri" pitchFamily="34" charset="0"/>
              </a:rPr>
              <a:t>Promoting Telehealth/ Tele psych </a:t>
            </a:r>
          </a:p>
          <a:p>
            <a:pPr lvl="1"/>
            <a:r>
              <a:rPr lang="en-US" sz="1500" dirty="0">
                <a:latin typeface="Calibri" pitchFamily="34" charset="0"/>
              </a:rPr>
              <a:t>Use of technology to improve health outcomes </a:t>
            </a:r>
          </a:p>
          <a:p>
            <a:pPr lvl="1"/>
            <a:r>
              <a:rPr lang="en-US" sz="1500" dirty="0">
                <a:latin typeface="Calibri" pitchFamily="34" charset="0"/>
              </a:rPr>
              <a:t>Health information sharing strategies </a:t>
            </a:r>
          </a:p>
          <a:p>
            <a:pPr lvl="1"/>
            <a:r>
              <a:rPr lang="en-US" sz="1500" dirty="0">
                <a:latin typeface="Calibri" pitchFamily="34" charset="0"/>
              </a:rPr>
              <a:t>Addressing Social Determinants of Health </a:t>
            </a:r>
          </a:p>
          <a:p>
            <a:pPr lvl="1"/>
            <a:r>
              <a:rPr lang="en-US" sz="1500" dirty="0">
                <a:latin typeface="Calibri" pitchFamily="34" charset="0"/>
              </a:rPr>
              <a:t>Advancing Nursing Workforce </a:t>
            </a:r>
          </a:p>
          <a:p>
            <a:endParaRPr lang="en-US" dirty="0"/>
          </a:p>
        </p:txBody>
      </p:sp>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10</a:t>
            </a:fld>
            <a:endParaRPr lang="en-US">
              <a:solidFill>
                <a:prstClr val="black"/>
              </a:solidFill>
            </a:endParaRPr>
          </a:p>
        </p:txBody>
      </p:sp>
      <p:sp>
        <p:nvSpPr>
          <p:cNvPr id="5" name="Title 4"/>
          <p:cNvSpPr>
            <a:spLocks noGrp="1"/>
          </p:cNvSpPr>
          <p:nvPr>
            <p:ph type="title"/>
          </p:nvPr>
        </p:nvSpPr>
        <p:spPr/>
        <p:txBody>
          <a:bodyPr>
            <a:normAutofit/>
          </a:bodyPr>
          <a:lstStyle/>
          <a:p>
            <a:r>
              <a:rPr lang="en-US" sz="3200" dirty="0"/>
              <a:t>RHP 9 Community Needs Assessment</a:t>
            </a:r>
          </a:p>
        </p:txBody>
      </p:sp>
      <p:sp>
        <p:nvSpPr>
          <p:cNvPr id="7" name="TextBox 6"/>
          <p:cNvSpPr txBox="1"/>
          <p:nvPr/>
        </p:nvSpPr>
        <p:spPr>
          <a:xfrm>
            <a:off x="5572125" y="4212654"/>
            <a:ext cx="3352800" cy="538609"/>
          </a:xfrm>
          <a:prstGeom prst="rect">
            <a:avLst/>
          </a:prstGeom>
          <a:noFill/>
        </p:spPr>
        <p:txBody>
          <a:bodyPr wrap="square" rtlCol="0">
            <a:spAutoFit/>
          </a:bodyPr>
          <a:lstStyle/>
          <a:p>
            <a:r>
              <a:rPr lang="en-US" sz="1100" dirty="0">
                <a:solidFill>
                  <a:prstClr val="black"/>
                </a:solidFill>
                <a:latin typeface="Calibri" pitchFamily="34" charset="0"/>
              </a:rPr>
              <a:t>The full RHP 9 Community Needs Assessment is available at </a:t>
            </a:r>
            <a:r>
              <a:rPr lang="en-US" sz="1100" dirty="0">
                <a:solidFill>
                  <a:prstClr val="black"/>
                </a:solidFill>
                <a:latin typeface="Calibri" pitchFamily="34" charset="0"/>
                <a:hlinkClick r:id="rId3"/>
              </a:rPr>
              <a:t>texasrhp9.com</a:t>
            </a:r>
            <a:r>
              <a:rPr lang="en-US" dirty="0">
                <a:solidFill>
                  <a:prstClr val="black"/>
                </a:solidFill>
                <a:latin typeface="Calibri" pitchFamily="34" charset="0"/>
              </a:rPr>
              <a:t>   </a:t>
            </a:r>
          </a:p>
        </p:txBody>
      </p:sp>
    </p:spTree>
    <p:extLst>
      <p:ext uri="{BB962C8B-B14F-4D97-AF65-F5344CB8AC3E}">
        <p14:creationId xmlns:p14="http://schemas.microsoft.com/office/powerpoint/2010/main" val="173906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71550"/>
            <a:ext cx="8610600" cy="3394472"/>
          </a:xfrm>
        </p:spPr>
        <p:txBody>
          <a:bodyPr>
            <a:noAutofit/>
          </a:bodyPr>
          <a:lstStyle/>
          <a:p>
            <a:pPr>
              <a:spcBef>
                <a:spcPts val="0"/>
              </a:spcBef>
            </a:pPr>
            <a:r>
              <a:rPr lang="en-US" sz="1400" dirty="0">
                <a:latin typeface="Calibri" pitchFamily="34" charset="0"/>
              </a:rPr>
              <a:t>Required reporting for Category A in DY(Demonstration Year) 7-8 includes progress on Core Activities, Alternative Payment Model (APM) arrangements, costs and savings, and collaborative activities.</a:t>
            </a:r>
          </a:p>
          <a:p>
            <a:pPr marL="109728" indent="0">
              <a:spcBef>
                <a:spcPts val="0"/>
              </a:spcBef>
              <a:buNone/>
            </a:pPr>
            <a:r>
              <a:rPr lang="en-US" sz="1400" dirty="0">
                <a:latin typeface="Calibri" pitchFamily="34" charset="0"/>
              </a:rPr>
              <a:t> </a:t>
            </a:r>
          </a:p>
          <a:p>
            <a:pPr>
              <a:spcBef>
                <a:spcPts val="0"/>
              </a:spcBef>
            </a:pPr>
            <a:r>
              <a:rPr lang="en-US" sz="1400" dirty="0">
                <a:latin typeface="Calibri" pitchFamily="34" charset="0"/>
              </a:rPr>
              <a:t>The Category A requirements were developed to serve as an opportunity for Performing Providers to move further towards sustainability of their transformed systems, including development of APMs to continue services for Medicaid and low-income or uninsured (MLIU) individuals after DSRIP ends. </a:t>
            </a:r>
          </a:p>
          <a:p>
            <a:pPr marL="109728" indent="0">
              <a:spcBef>
                <a:spcPts val="0"/>
              </a:spcBef>
              <a:buNone/>
            </a:pPr>
            <a:endParaRPr lang="en-US" sz="1400" dirty="0">
              <a:latin typeface="Calibri" pitchFamily="34" charset="0"/>
            </a:endParaRPr>
          </a:p>
          <a:p>
            <a:pPr>
              <a:spcBef>
                <a:spcPts val="0"/>
              </a:spcBef>
            </a:pPr>
            <a:r>
              <a:rPr lang="en-US" sz="1400" dirty="0">
                <a:latin typeface="Calibri" pitchFamily="34" charset="0"/>
              </a:rPr>
              <a:t>The listing of Core Activities in the Measure Bundle Protocol reflects those project areas that have been determined to be the most transformational and will support continuation of the work begun by Performing Providers during the first years of DSRIP. </a:t>
            </a:r>
          </a:p>
          <a:p>
            <a:pPr marL="109728" indent="0">
              <a:spcBef>
                <a:spcPts val="0"/>
              </a:spcBef>
              <a:buNone/>
            </a:pPr>
            <a:endParaRPr lang="en-US" sz="1400" dirty="0">
              <a:latin typeface="Calibri" pitchFamily="34" charset="0"/>
            </a:endParaRPr>
          </a:p>
          <a:p>
            <a:pPr>
              <a:spcBef>
                <a:spcPts val="0"/>
              </a:spcBef>
            </a:pPr>
            <a:r>
              <a:rPr lang="en-US" sz="1400" dirty="0">
                <a:latin typeface="Calibri" pitchFamily="34" charset="0"/>
              </a:rPr>
              <a:t>These Core Activities will be continued or implemented by a Performing Provider to support achievement of its Category C measure goals. </a:t>
            </a:r>
          </a:p>
          <a:p>
            <a:pPr marL="109728" indent="0">
              <a:spcBef>
                <a:spcPts val="0"/>
              </a:spcBef>
              <a:buNone/>
            </a:pPr>
            <a:endParaRPr lang="en-US" sz="1400" dirty="0">
              <a:latin typeface="Calibri" pitchFamily="34" charset="0"/>
            </a:endParaRPr>
          </a:p>
          <a:p>
            <a:pPr>
              <a:spcBef>
                <a:spcPts val="0"/>
              </a:spcBef>
            </a:pPr>
            <a:r>
              <a:rPr lang="en-US" sz="1400" dirty="0">
                <a:latin typeface="Calibri" pitchFamily="34" charset="0"/>
              </a:rPr>
              <a:t>RHP 9 Core Activity selection by Outcome Measure themes can be found at the end of this presentation. </a:t>
            </a:r>
          </a:p>
        </p:txBody>
      </p:sp>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11</a:t>
            </a:fld>
            <a:endParaRPr lang="en-US" dirty="0">
              <a:solidFill>
                <a:prstClr val="black"/>
              </a:solidFill>
            </a:endParaRPr>
          </a:p>
        </p:txBody>
      </p:sp>
      <p:sp>
        <p:nvSpPr>
          <p:cNvPr id="5" name="Title 4"/>
          <p:cNvSpPr>
            <a:spLocks noGrp="1"/>
          </p:cNvSpPr>
          <p:nvPr>
            <p:ph type="title"/>
          </p:nvPr>
        </p:nvSpPr>
        <p:spPr/>
        <p:txBody>
          <a:bodyPr>
            <a:normAutofit/>
          </a:bodyPr>
          <a:lstStyle/>
          <a:p>
            <a:r>
              <a:rPr lang="en-US" sz="3200" dirty="0"/>
              <a:t>Category A – Core Activities</a:t>
            </a:r>
          </a:p>
        </p:txBody>
      </p:sp>
    </p:spTree>
    <p:extLst>
      <p:ext uri="{BB962C8B-B14F-4D97-AF65-F5344CB8AC3E}">
        <p14:creationId xmlns:p14="http://schemas.microsoft.com/office/powerpoint/2010/main" val="194191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36C74B0-962E-4E2E-8BD3-D8FD02521FBF}" type="slidenum">
              <a:rPr lang="en-US" smtClean="0">
                <a:solidFill>
                  <a:prstClr val="black"/>
                </a:solidFill>
              </a:rPr>
              <a:pPr/>
              <a:t>12</a:t>
            </a:fld>
            <a:endParaRPr lang="en-US" dirty="0">
              <a:solidFill>
                <a:prstClr val="black"/>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658074877"/>
              </p:ext>
            </p:extLst>
          </p:nvPr>
        </p:nvGraphicFramePr>
        <p:xfrm>
          <a:off x="228600" y="209550"/>
          <a:ext cx="8458200" cy="473964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Chronic Disease</a:t>
                      </a:r>
                      <a:r>
                        <a:rPr lang="en-US" sz="1400" baseline="0" dirty="0"/>
                        <a:t> Management: Diabetes</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Utilization of care teams tailored to patient healthcare needs</a:t>
                      </a:r>
                    </a:p>
                  </a:txBody>
                  <a:tcPr/>
                </a:tc>
                <a:tc>
                  <a:txBody>
                    <a:bodyPr/>
                    <a:lstStyle/>
                    <a:p>
                      <a:r>
                        <a:rPr lang="en-US" sz="1200" dirty="0"/>
                        <a:t>Baylor University Medical Center</a:t>
                      </a:r>
                    </a:p>
                  </a:txBody>
                  <a:tcPr/>
                </a:tc>
                <a:extLst>
                  <a:ext uri="{0D108BD9-81ED-4DB2-BD59-A6C34878D82A}">
                    <a16:rowId xmlns:a16="http://schemas.microsoft.com/office/drawing/2014/main" xmlns="" val="10001"/>
                  </a:ext>
                </a:extLst>
              </a:tr>
              <a:tr h="370840">
                <a:tc>
                  <a:txBody>
                    <a:bodyPr/>
                    <a:lstStyle/>
                    <a:p>
                      <a:r>
                        <a:rPr lang="en-US" sz="1200" dirty="0"/>
                        <a:t>Utilization of care/chronic care management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Baylor University Medical Center</a:t>
                      </a:r>
                    </a:p>
                    <a:p>
                      <a:r>
                        <a:rPr lang="en-US" sz="1200" dirty="0"/>
                        <a:t>Methodist Dallas</a:t>
                      </a:r>
                    </a:p>
                    <a:p>
                      <a:r>
                        <a:rPr lang="en-US" sz="1200" dirty="0"/>
                        <a:t>Texas Health Resources Dallas</a:t>
                      </a:r>
                    </a:p>
                    <a:p>
                      <a:r>
                        <a:rPr lang="en-US" sz="1200" dirty="0"/>
                        <a:t>Texas Health Resources Denton</a:t>
                      </a:r>
                    </a:p>
                    <a:p>
                      <a:r>
                        <a:rPr lang="en-US" sz="1200" dirty="0"/>
                        <a:t>Texas Health Resources Kaufman</a:t>
                      </a:r>
                    </a:p>
                    <a:p>
                      <a:r>
                        <a:rPr lang="en-US" sz="1200" dirty="0"/>
                        <a:t>Denton County Health &amp; Human Services</a:t>
                      </a:r>
                    </a:p>
                  </a:txBody>
                  <a:tcPr/>
                </a:tc>
                <a:extLst>
                  <a:ext uri="{0D108BD9-81ED-4DB2-BD59-A6C34878D82A}">
                    <a16:rowId xmlns:a16="http://schemas.microsoft.com/office/drawing/2014/main" xmlns="" val="10002"/>
                  </a:ext>
                </a:extLst>
              </a:tr>
              <a:tr h="370840">
                <a:tc>
                  <a:txBody>
                    <a:bodyPr/>
                    <a:lstStyle/>
                    <a:p>
                      <a:r>
                        <a:rPr lang="en-US" sz="1200" dirty="0"/>
                        <a:t>Implement interventions focused on social determinants of health</a:t>
                      </a:r>
                    </a:p>
                    <a:p>
                      <a:endParaRPr lang="en-US" sz="1200" dirty="0"/>
                    </a:p>
                  </a:txBody>
                  <a:tcPr/>
                </a:tc>
                <a:tc>
                  <a:txBody>
                    <a:bodyPr/>
                    <a:lstStyle/>
                    <a:p>
                      <a:r>
                        <a:rPr lang="en-US" sz="1200" dirty="0"/>
                        <a:t>Texas Health Resources Dallas</a:t>
                      </a:r>
                    </a:p>
                    <a:p>
                      <a:r>
                        <a:rPr lang="en-US" sz="1200" dirty="0"/>
                        <a:t>Texas Health Resources Denton</a:t>
                      </a:r>
                    </a:p>
                    <a:p>
                      <a:r>
                        <a:rPr lang="en-US" sz="1200" dirty="0"/>
                        <a:t>Texas Health Resources Kaufman</a:t>
                      </a:r>
                    </a:p>
                  </a:txBody>
                  <a:tcPr/>
                </a:tc>
                <a:extLst>
                  <a:ext uri="{0D108BD9-81ED-4DB2-BD59-A6C34878D82A}">
                    <a16:rowId xmlns:a16="http://schemas.microsoft.com/office/drawing/2014/main" xmlns="" val="10003"/>
                  </a:ext>
                </a:extLst>
              </a:tr>
              <a:tr h="609600">
                <a:tc>
                  <a:txBody>
                    <a:bodyPr/>
                    <a:lstStyle/>
                    <a:p>
                      <a:r>
                        <a:rPr lang="en-US" sz="1200" dirty="0"/>
                        <a:t>Management of targeted patient populations</a:t>
                      </a:r>
                    </a:p>
                  </a:txBody>
                  <a:tcPr/>
                </a:tc>
                <a:tc>
                  <a:txBody>
                    <a:bodyPr/>
                    <a:lstStyle/>
                    <a:p>
                      <a:pPr>
                        <a:buNone/>
                      </a:pPr>
                      <a:r>
                        <a:rPr lang="en-US" sz="1200" dirty="0"/>
                        <a:t>Texas Health Resources Dallas</a:t>
                      </a:r>
                    </a:p>
                    <a:p>
                      <a:pPr>
                        <a:buNone/>
                      </a:pPr>
                      <a:r>
                        <a:rPr lang="en-US" sz="1200" dirty="0"/>
                        <a:t>Texas Health Resources Denton</a:t>
                      </a:r>
                    </a:p>
                    <a:p>
                      <a:pPr>
                        <a:buNone/>
                      </a:pPr>
                      <a:r>
                        <a:rPr lang="en-US" sz="1200" dirty="0"/>
                        <a:t>Texas Health Resources Kaufman</a:t>
                      </a:r>
                    </a:p>
                    <a:p>
                      <a:pPr lvl="0">
                        <a:buNone/>
                      </a:pPr>
                      <a:r>
                        <a:rPr lang="en-US" sz="1200" dirty="0"/>
                        <a:t>Parkland Health &amp; Hospital System</a:t>
                      </a:r>
                    </a:p>
                  </a:txBody>
                  <a:tcPr/>
                </a:tc>
                <a:extLst>
                  <a:ext uri="{0D108BD9-81ED-4DB2-BD59-A6C34878D82A}">
                    <a16:rowId xmlns:a16="http://schemas.microsoft.com/office/drawing/2014/main" xmlns="" val="10004"/>
                  </a:ext>
                </a:extLst>
              </a:tr>
              <a:tr h="426720">
                <a:tc>
                  <a:txBody>
                    <a:bodyPr/>
                    <a:lstStyle/>
                    <a:p>
                      <a:r>
                        <a:rPr lang="en-US" sz="1200" dirty="0"/>
                        <a:t>Provision of care aligned with certified community behavioral health clinic model</a:t>
                      </a:r>
                    </a:p>
                  </a:txBody>
                  <a:tcPr/>
                </a:tc>
                <a:tc>
                  <a:txBody>
                    <a:bodyPr/>
                    <a:lstStyle/>
                    <a:p>
                      <a:r>
                        <a:rPr lang="en-US" sz="1200" dirty="0"/>
                        <a:t>Metrocare Services</a:t>
                      </a:r>
                    </a:p>
                    <a:p>
                      <a:endParaRPr lang="en-US" sz="1200" dirty="0"/>
                    </a:p>
                  </a:txBody>
                  <a:tcPr/>
                </a:tc>
                <a:extLst>
                  <a:ext uri="{0D108BD9-81ED-4DB2-BD59-A6C34878D82A}">
                    <a16:rowId xmlns:a16="http://schemas.microsoft.com/office/drawing/2014/main" xmlns="" val="10005"/>
                  </a:ext>
                </a:extLst>
              </a:tr>
              <a:tr h="370840">
                <a:tc>
                  <a:txBody>
                    <a:bodyPr/>
                    <a:lstStyle/>
                    <a:p>
                      <a:r>
                        <a:rPr lang="en-US" sz="1200" dirty="0"/>
                        <a:t>Utilization of enhanced patient portal for disease management</a:t>
                      </a:r>
                    </a:p>
                  </a:txBody>
                  <a:tcPr/>
                </a:tc>
                <a:tc>
                  <a:txBody>
                    <a:bodyPr/>
                    <a:lstStyle/>
                    <a:p>
                      <a:r>
                        <a:rPr lang="en-US" sz="1200" dirty="0"/>
                        <a:t>Texas Health Resources Dallas</a:t>
                      </a:r>
                    </a:p>
                    <a:p>
                      <a:r>
                        <a:rPr lang="en-US" sz="1200" dirty="0"/>
                        <a:t>Texas Health Resources Denton</a:t>
                      </a:r>
                    </a:p>
                    <a:p>
                      <a:r>
                        <a:rPr lang="en-US" sz="1200" dirty="0"/>
                        <a:t>Texas Health Resources Kaufman</a:t>
                      </a:r>
                    </a:p>
                  </a:txBody>
                  <a:tcPr/>
                </a:tc>
                <a:extLst>
                  <a:ext uri="{0D108BD9-81ED-4DB2-BD59-A6C34878D82A}">
                    <a16:rowId xmlns:a16="http://schemas.microsoft.com/office/drawing/2014/main" xmlns="" val="10006"/>
                  </a:ext>
                </a:extLst>
              </a:tr>
            </a:tbl>
          </a:graphicData>
        </a:graphic>
      </p:graphicFrame>
      <p:sp>
        <p:nvSpPr>
          <p:cNvPr id="13" name="object 11"/>
          <p:cNvSpPr txBox="1"/>
          <p:nvPr/>
        </p:nvSpPr>
        <p:spPr>
          <a:xfrm>
            <a:off x="3352800" y="514350"/>
            <a:ext cx="1995170" cy="165735"/>
          </a:xfrm>
          <a:prstGeom prst="rect">
            <a:avLst/>
          </a:prstGeom>
        </p:spPr>
        <p:txBody>
          <a:bodyPr vert="horz" wrap="square" lIns="0" tIns="0" rIns="0" bIns="0" rtlCol="0">
            <a:spAutoFit/>
          </a:bodyPr>
          <a:lstStyle/>
          <a:p>
            <a:pPr marL="12700"/>
            <a:r>
              <a:rPr sz="1100" dirty="0">
                <a:solidFill>
                  <a:prstClr val="black"/>
                </a:solidFill>
                <a:latin typeface="Calibri"/>
                <a:cs typeface="Calibri"/>
              </a:rPr>
              <a:t>A1;</a:t>
            </a:r>
            <a:r>
              <a:rPr sz="1100" spc="5" dirty="0">
                <a:solidFill>
                  <a:prstClr val="black"/>
                </a:solidFill>
                <a:latin typeface="Calibri"/>
                <a:cs typeface="Calibri"/>
              </a:rPr>
              <a:t> M1</a:t>
            </a:r>
            <a:r>
              <a:rPr sz="1100" spc="-5" dirty="0">
                <a:solidFill>
                  <a:prstClr val="black"/>
                </a:solidFill>
                <a:latin typeface="Calibri"/>
                <a:cs typeface="Calibri"/>
              </a:rPr>
              <a:t>-</a:t>
            </a:r>
            <a:r>
              <a:rPr sz="1100" dirty="0">
                <a:solidFill>
                  <a:prstClr val="black"/>
                </a:solidFill>
                <a:latin typeface="Calibri"/>
                <a:cs typeface="Calibri"/>
              </a:rPr>
              <a:t>115,</a:t>
            </a:r>
            <a:r>
              <a:rPr sz="1100" spc="-20" dirty="0">
                <a:solidFill>
                  <a:prstClr val="black"/>
                </a:solidFill>
                <a:latin typeface="Calibri"/>
                <a:cs typeface="Calibri"/>
              </a:rPr>
              <a:t> </a:t>
            </a:r>
            <a:r>
              <a:rPr sz="1100" dirty="0">
                <a:solidFill>
                  <a:prstClr val="black"/>
                </a:solidFill>
                <a:latin typeface="Calibri"/>
                <a:cs typeface="Calibri"/>
              </a:rPr>
              <a:t>182, </a:t>
            </a:r>
            <a:r>
              <a:rPr sz="1100" spc="5" dirty="0">
                <a:solidFill>
                  <a:prstClr val="black"/>
                </a:solidFill>
                <a:latin typeface="Calibri"/>
                <a:cs typeface="Calibri"/>
              </a:rPr>
              <a:t>2</a:t>
            </a:r>
            <a:r>
              <a:rPr sz="1100" dirty="0">
                <a:solidFill>
                  <a:prstClr val="black"/>
                </a:solidFill>
                <a:latin typeface="Calibri"/>
                <a:cs typeface="Calibri"/>
              </a:rPr>
              <a:t>07;</a:t>
            </a:r>
            <a:r>
              <a:rPr sz="1100" spc="-10" dirty="0">
                <a:solidFill>
                  <a:prstClr val="black"/>
                </a:solidFill>
                <a:latin typeface="Calibri"/>
                <a:cs typeface="Calibri"/>
              </a:rPr>
              <a:t> </a:t>
            </a:r>
            <a:r>
              <a:rPr sz="1100" dirty="0">
                <a:solidFill>
                  <a:prstClr val="black"/>
                </a:solidFill>
                <a:latin typeface="Calibri"/>
                <a:cs typeface="Calibri"/>
              </a:rPr>
              <a:t>L</a:t>
            </a:r>
            <a:r>
              <a:rPr sz="1100" spc="15" dirty="0">
                <a:solidFill>
                  <a:prstClr val="black"/>
                </a:solidFill>
                <a:latin typeface="Calibri"/>
                <a:cs typeface="Calibri"/>
              </a:rPr>
              <a:t>1</a:t>
            </a:r>
            <a:r>
              <a:rPr sz="1100" spc="-5" dirty="0">
                <a:solidFill>
                  <a:prstClr val="black"/>
                </a:solidFill>
                <a:latin typeface="Calibri"/>
                <a:cs typeface="Calibri"/>
              </a:rPr>
              <a:t>-</a:t>
            </a:r>
            <a:r>
              <a:rPr sz="1100" dirty="0">
                <a:solidFill>
                  <a:prstClr val="black"/>
                </a:solidFill>
                <a:latin typeface="Calibri"/>
                <a:cs typeface="Calibri"/>
              </a:rPr>
              <a:t>115,</a:t>
            </a:r>
            <a:r>
              <a:rPr sz="1100" spc="-10" dirty="0">
                <a:solidFill>
                  <a:prstClr val="black"/>
                </a:solidFill>
                <a:latin typeface="Calibri"/>
                <a:cs typeface="Calibri"/>
              </a:rPr>
              <a:t> </a:t>
            </a:r>
            <a:r>
              <a:rPr sz="1100" dirty="0">
                <a:solidFill>
                  <a:prstClr val="black"/>
                </a:solidFill>
                <a:latin typeface="Calibri"/>
                <a:cs typeface="Calibri"/>
              </a:rPr>
              <a:t>207</a:t>
            </a:r>
          </a:p>
        </p:txBody>
      </p:sp>
    </p:spTree>
    <p:extLst>
      <p:ext uri="{BB962C8B-B14F-4D97-AF65-F5344CB8AC3E}">
        <p14:creationId xmlns:p14="http://schemas.microsoft.com/office/powerpoint/2010/main" val="3944668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a:latin typeface="Calibri" pitchFamily="34" charset="0"/>
              </a:rPr>
              <a:t>As DSRIP shifts from project-level reporting to system-level reporting, HHSC wants to ensure that providers maintain a focus on serving the DSRIP target population: MLIU individuals (Medicaid and Low Income Uninsured). </a:t>
            </a:r>
          </a:p>
          <a:p>
            <a:pPr marL="109728" indent="0">
              <a:buNone/>
            </a:pPr>
            <a:endParaRPr lang="en-US" sz="1600" dirty="0">
              <a:latin typeface="Calibri" pitchFamily="34" charset="0"/>
            </a:endParaRPr>
          </a:p>
          <a:p>
            <a:r>
              <a:rPr lang="en-US" sz="1600" dirty="0">
                <a:latin typeface="Calibri" pitchFamily="34" charset="0"/>
              </a:rPr>
              <a:t>To that end, Category B will require each Performing Provider to report the total number of individuals and the number of MLIU individuals served by its system during each DY. </a:t>
            </a:r>
          </a:p>
          <a:p>
            <a:pPr marL="109728" indent="0">
              <a:buNone/>
            </a:pPr>
            <a:endParaRPr lang="en-US" sz="1600" dirty="0">
              <a:latin typeface="Calibri" pitchFamily="34" charset="0"/>
            </a:endParaRPr>
          </a:p>
          <a:p>
            <a:r>
              <a:rPr lang="en-US" sz="1600" dirty="0">
                <a:latin typeface="Calibri" pitchFamily="34" charset="0"/>
              </a:rPr>
              <a:t>The Measure Bundle Protocol sets out parameters for a Performing Provider to define its “system” to reflect the Performing Provider’s current care landscape that is striving to advance the Triple Aim: improving the patient experience of care; improving the health of populations; and reducing the per capita cost of health care. </a:t>
            </a:r>
          </a:p>
        </p:txBody>
      </p:sp>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13</a:t>
            </a:fld>
            <a:endParaRPr lang="en-US" dirty="0">
              <a:solidFill>
                <a:prstClr val="black"/>
              </a:solidFill>
            </a:endParaRPr>
          </a:p>
        </p:txBody>
      </p:sp>
      <p:sp>
        <p:nvSpPr>
          <p:cNvPr id="5" name="Title 4"/>
          <p:cNvSpPr>
            <a:spLocks noGrp="1"/>
          </p:cNvSpPr>
          <p:nvPr>
            <p:ph type="title"/>
          </p:nvPr>
        </p:nvSpPr>
        <p:spPr/>
        <p:txBody>
          <a:bodyPr>
            <a:normAutofit/>
          </a:bodyPr>
          <a:lstStyle/>
          <a:p>
            <a:r>
              <a:rPr lang="en-US" sz="3200" dirty="0"/>
              <a:t>Category B – System Definition</a:t>
            </a:r>
          </a:p>
        </p:txBody>
      </p:sp>
    </p:spTree>
    <p:extLst>
      <p:ext uri="{BB962C8B-B14F-4D97-AF65-F5344CB8AC3E}">
        <p14:creationId xmlns:p14="http://schemas.microsoft.com/office/powerpoint/2010/main" val="2615166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895350"/>
            <a:ext cx="8610600" cy="3657600"/>
          </a:xfrm>
        </p:spPr>
        <p:txBody>
          <a:bodyPr>
            <a:noAutofit/>
          </a:bodyPr>
          <a:lstStyle/>
          <a:p>
            <a:pPr>
              <a:spcBef>
                <a:spcPts val="0"/>
              </a:spcBef>
            </a:pPr>
            <a:r>
              <a:rPr lang="en-US" sz="1400" dirty="0">
                <a:latin typeface="Calibri" pitchFamily="34" charset="0"/>
              </a:rPr>
              <a:t>Targeted measure bundles have been developed for hospitals and physician practices, and lists of measures are available for community mental health centers and local health departments.</a:t>
            </a:r>
          </a:p>
          <a:p>
            <a:pPr marL="109728" indent="0">
              <a:spcBef>
                <a:spcPts val="0"/>
              </a:spcBef>
              <a:buNone/>
            </a:pPr>
            <a:r>
              <a:rPr lang="en-US" sz="1400" dirty="0">
                <a:latin typeface="Calibri" pitchFamily="34" charset="0"/>
              </a:rPr>
              <a:t> </a:t>
            </a:r>
          </a:p>
          <a:p>
            <a:pPr>
              <a:spcBef>
                <a:spcPts val="0"/>
              </a:spcBef>
            </a:pPr>
            <a:r>
              <a:rPr lang="en-US" sz="1400" dirty="0">
                <a:latin typeface="Calibri" pitchFamily="34" charset="0"/>
              </a:rPr>
              <a:t>Measure Bundles consist of measures that share a unified theme, apply to a similar population, and are impacted by similar activities. </a:t>
            </a:r>
          </a:p>
          <a:p>
            <a:pPr>
              <a:spcBef>
                <a:spcPts val="0"/>
              </a:spcBef>
            </a:pPr>
            <a:endParaRPr lang="en-US" sz="1400" dirty="0">
              <a:latin typeface="Calibri" pitchFamily="34" charset="0"/>
            </a:endParaRPr>
          </a:p>
          <a:p>
            <a:pPr>
              <a:spcBef>
                <a:spcPts val="0"/>
              </a:spcBef>
            </a:pPr>
            <a:r>
              <a:rPr lang="en-US" sz="1400" dirty="0">
                <a:latin typeface="Calibri" pitchFamily="34" charset="0"/>
              </a:rPr>
              <a:t>Bundling measures for DY7-8 allows for ease in measure selection and approval, increases standardization of measures across the state for hospitals and physician practices with similar activities, facilitates the use of regional networks to identify best practices and share innovative ideas, and continues to build on the foundation set in the initial waiver period while providing additional opportunities for transforming the healthcare system and bending the cost curve.</a:t>
            </a:r>
          </a:p>
          <a:p>
            <a:pPr marL="109728" indent="0">
              <a:spcBef>
                <a:spcPts val="0"/>
              </a:spcBef>
              <a:buNone/>
            </a:pPr>
            <a:endParaRPr lang="en-US" sz="1400" dirty="0">
              <a:latin typeface="Calibri" pitchFamily="34" charset="0"/>
            </a:endParaRPr>
          </a:p>
          <a:p>
            <a:pPr>
              <a:spcBef>
                <a:spcPts val="0"/>
              </a:spcBef>
            </a:pPr>
            <a:r>
              <a:rPr lang="en-US" sz="1400" dirty="0">
                <a:latin typeface="Calibri" pitchFamily="34" charset="0"/>
              </a:rPr>
              <a:t>The menu of available Measure Bundles for hospitals and physician practices and measures for community mental health centers and local health departments were built with measures from common DY2-6 Category 3 pay-for-performance (P4P) measures; new P4P measures added from authoritative sources, with a preference for measures endorsed by the National Quality Forum; and innovative measures as needed, which will be pay-for-reporting (P4R) for DY7-8 and function as a measure testing process.</a:t>
            </a:r>
          </a:p>
        </p:txBody>
      </p:sp>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14</a:t>
            </a:fld>
            <a:endParaRPr lang="en-US">
              <a:solidFill>
                <a:prstClr val="black"/>
              </a:solidFill>
            </a:endParaRPr>
          </a:p>
        </p:txBody>
      </p:sp>
      <p:sp>
        <p:nvSpPr>
          <p:cNvPr id="4" name="Title 3"/>
          <p:cNvSpPr>
            <a:spLocks noGrp="1"/>
          </p:cNvSpPr>
          <p:nvPr>
            <p:ph type="title"/>
          </p:nvPr>
        </p:nvSpPr>
        <p:spPr/>
        <p:txBody>
          <a:bodyPr>
            <a:normAutofit/>
          </a:bodyPr>
          <a:lstStyle/>
          <a:p>
            <a:r>
              <a:rPr lang="en-US" sz="3200" dirty="0"/>
              <a:t>Category C - Outcome Measure Bundles</a:t>
            </a:r>
          </a:p>
        </p:txBody>
      </p:sp>
    </p:spTree>
    <p:extLst>
      <p:ext uri="{BB962C8B-B14F-4D97-AF65-F5344CB8AC3E}">
        <p14:creationId xmlns:p14="http://schemas.microsoft.com/office/powerpoint/2010/main" val="322980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a:normAutofit fontScale="92500" lnSpcReduction="10000"/>
          </a:bodyPr>
          <a:lstStyle/>
          <a:p>
            <a:r>
              <a:rPr lang="en-US" sz="1800" dirty="0">
                <a:latin typeface="Calibri" pitchFamily="34" charset="0"/>
              </a:rPr>
              <a:t>Participating Providers select from a menu of outcome measures to reach their identified Minimum Point Threshold (MPT)</a:t>
            </a:r>
          </a:p>
          <a:p>
            <a:pPr marL="109728" indent="0">
              <a:buNone/>
            </a:pPr>
            <a:endParaRPr lang="en-US" sz="1800" dirty="0">
              <a:latin typeface="Calibri" pitchFamily="34" charset="0"/>
            </a:endParaRPr>
          </a:p>
          <a:p>
            <a:r>
              <a:rPr lang="en-US" sz="1800" dirty="0">
                <a:latin typeface="Calibri" pitchFamily="34" charset="0"/>
              </a:rPr>
              <a:t>Participating Providers select the bundles that align with the regional community needs assessment and organizational goals and strategies to improve patient outcomes. </a:t>
            </a:r>
          </a:p>
          <a:p>
            <a:pPr marL="109728" indent="0">
              <a:buNone/>
            </a:pPr>
            <a:endParaRPr lang="en-US" sz="1800" dirty="0">
              <a:latin typeface="Calibri" pitchFamily="34" charset="0"/>
            </a:endParaRPr>
          </a:p>
          <a:p>
            <a:r>
              <a:rPr lang="en-US" sz="1800" dirty="0">
                <a:latin typeface="Calibri" pitchFamily="34" charset="0"/>
              </a:rPr>
              <a:t>RHP 9</a:t>
            </a:r>
          </a:p>
          <a:p>
            <a:pPr lvl="1"/>
            <a:r>
              <a:rPr lang="en-US" sz="1400" dirty="0">
                <a:latin typeface="Calibri" pitchFamily="34" charset="0"/>
              </a:rPr>
              <a:t>Total MPT = 462</a:t>
            </a:r>
          </a:p>
          <a:p>
            <a:pPr lvl="1"/>
            <a:r>
              <a:rPr lang="en-US" sz="1400" dirty="0">
                <a:latin typeface="Calibri" pitchFamily="34" charset="0"/>
              </a:rPr>
              <a:t>Total Points Selected = 630</a:t>
            </a:r>
          </a:p>
          <a:p>
            <a:pPr lvl="1"/>
            <a:r>
              <a:rPr lang="en-US" sz="1400" dirty="0">
                <a:latin typeface="Calibri" pitchFamily="34" charset="0"/>
              </a:rPr>
              <a:t># of Measures Selected = 132 of 193</a:t>
            </a:r>
          </a:p>
          <a:p>
            <a:pPr lvl="2"/>
            <a:r>
              <a:rPr lang="en-US" sz="1200" dirty="0">
                <a:latin typeface="Calibri" pitchFamily="34" charset="0"/>
              </a:rPr>
              <a:t>Hospital and Physician Practice = 96/113</a:t>
            </a:r>
          </a:p>
          <a:p>
            <a:pPr lvl="2"/>
            <a:r>
              <a:rPr lang="en-US" sz="1200" dirty="0">
                <a:latin typeface="Calibri" pitchFamily="34" charset="0"/>
              </a:rPr>
              <a:t>Community Mental Health Centers – 27/48 </a:t>
            </a:r>
          </a:p>
          <a:p>
            <a:pPr lvl="2"/>
            <a:r>
              <a:rPr lang="en-US" sz="1200" dirty="0">
                <a:latin typeface="Calibri" pitchFamily="34" charset="0"/>
              </a:rPr>
              <a:t>Local Health Departments = 9/32</a:t>
            </a:r>
          </a:p>
        </p:txBody>
      </p:sp>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15</a:t>
            </a:fld>
            <a:endParaRPr lang="en-US">
              <a:solidFill>
                <a:prstClr val="black"/>
              </a:solidFill>
            </a:endParaRPr>
          </a:p>
        </p:txBody>
      </p:sp>
      <p:sp>
        <p:nvSpPr>
          <p:cNvPr id="4" name="Title 3"/>
          <p:cNvSpPr>
            <a:spLocks noGrp="1"/>
          </p:cNvSpPr>
          <p:nvPr>
            <p:ph type="title"/>
          </p:nvPr>
        </p:nvSpPr>
        <p:spPr/>
        <p:txBody>
          <a:bodyPr>
            <a:normAutofit/>
          </a:bodyPr>
          <a:lstStyle/>
          <a:p>
            <a:r>
              <a:rPr lang="en-US" sz="3200" dirty="0"/>
              <a:t>Category C - Outcome Measure Bundles</a:t>
            </a:r>
          </a:p>
        </p:txBody>
      </p:sp>
    </p:spTree>
    <p:extLst>
      <p:ext uri="{BB962C8B-B14F-4D97-AF65-F5344CB8AC3E}">
        <p14:creationId xmlns:p14="http://schemas.microsoft.com/office/powerpoint/2010/main" val="2645117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16</a:t>
            </a:fld>
            <a:endParaRPr lang="en-US" dirty="0">
              <a:solidFill>
                <a:prstClr val="black"/>
              </a:solidFill>
            </a:endParaRPr>
          </a:p>
        </p:txBody>
      </p:sp>
      <p:sp>
        <p:nvSpPr>
          <p:cNvPr id="5" name="Title 4"/>
          <p:cNvSpPr>
            <a:spLocks noGrp="1"/>
          </p:cNvSpPr>
          <p:nvPr>
            <p:ph type="title"/>
          </p:nvPr>
        </p:nvSpPr>
        <p:spPr/>
        <p:txBody>
          <a:bodyPr>
            <a:noAutofit/>
          </a:bodyPr>
          <a:lstStyle/>
          <a:p>
            <a:r>
              <a:rPr lang="en-US" sz="2800" dirty="0"/>
              <a:t>RHP 9 Provider Outcome Measure Bundle Selections – Category C</a:t>
            </a:r>
          </a:p>
        </p:txBody>
      </p:sp>
      <p:graphicFrame>
        <p:nvGraphicFramePr>
          <p:cNvPr id="6" name="Table 5"/>
          <p:cNvGraphicFramePr>
            <a:graphicFrameLocks noGrp="1"/>
          </p:cNvGraphicFramePr>
          <p:nvPr>
            <p:extLst>
              <p:ext uri="{D42A27DB-BD31-4B8C-83A1-F6EECF244321}">
                <p14:modId xmlns:p14="http://schemas.microsoft.com/office/powerpoint/2010/main" val="4177199827"/>
              </p:ext>
            </p:extLst>
          </p:nvPr>
        </p:nvGraphicFramePr>
        <p:xfrm>
          <a:off x="152400" y="1123950"/>
          <a:ext cx="8753642" cy="3276600"/>
        </p:xfrm>
        <a:graphic>
          <a:graphicData uri="http://schemas.openxmlformats.org/drawingml/2006/table">
            <a:tbl>
              <a:tblPr/>
              <a:tblGrid>
                <a:gridCol w="3524110">
                  <a:extLst>
                    <a:ext uri="{9D8B030D-6E8A-4147-A177-3AD203B41FA5}">
                      <a16:colId xmlns="" xmlns:a16="http://schemas.microsoft.com/office/drawing/2014/main" val="20000"/>
                    </a:ext>
                  </a:extLst>
                </a:gridCol>
                <a:gridCol w="358993">
                  <a:extLst>
                    <a:ext uri="{9D8B030D-6E8A-4147-A177-3AD203B41FA5}">
                      <a16:colId xmlns="" xmlns:a16="http://schemas.microsoft.com/office/drawing/2014/main" val="20001"/>
                    </a:ext>
                  </a:extLst>
                </a:gridCol>
                <a:gridCol w="199440">
                  <a:extLst>
                    <a:ext uri="{9D8B030D-6E8A-4147-A177-3AD203B41FA5}">
                      <a16:colId xmlns="" xmlns:a16="http://schemas.microsoft.com/office/drawing/2014/main" val="20002"/>
                    </a:ext>
                  </a:extLst>
                </a:gridCol>
                <a:gridCol w="287194">
                  <a:extLst>
                    <a:ext uri="{9D8B030D-6E8A-4147-A177-3AD203B41FA5}">
                      <a16:colId xmlns="" xmlns:a16="http://schemas.microsoft.com/office/drawing/2014/main" val="20003"/>
                    </a:ext>
                  </a:extLst>
                </a:gridCol>
                <a:gridCol w="287194">
                  <a:extLst>
                    <a:ext uri="{9D8B030D-6E8A-4147-A177-3AD203B41FA5}">
                      <a16:colId xmlns="" xmlns:a16="http://schemas.microsoft.com/office/drawing/2014/main" val="20004"/>
                    </a:ext>
                  </a:extLst>
                </a:gridCol>
                <a:gridCol w="287194">
                  <a:extLst>
                    <a:ext uri="{9D8B030D-6E8A-4147-A177-3AD203B41FA5}">
                      <a16:colId xmlns="" xmlns:a16="http://schemas.microsoft.com/office/drawing/2014/main" val="20005"/>
                    </a:ext>
                  </a:extLst>
                </a:gridCol>
                <a:gridCol w="287194">
                  <a:extLst>
                    <a:ext uri="{9D8B030D-6E8A-4147-A177-3AD203B41FA5}">
                      <a16:colId xmlns="" xmlns:a16="http://schemas.microsoft.com/office/drawing/2014/main" val="20006"/>
                    </a:ext>
                  </a:extLst>
                </a:gridCol>
                <a:gridCol w="287194">
                  <a:extLst>
                    <a:ext uri="{9D8B030D-6E8A-4147-A177-3AD203B41FA5}">
                      <a16:colId xmlns="" xmlns:a16="http://schemas.microsoft.com/office/drawing/2014/main" val="20007"/>
                    </a:ext>
                  </a:extLst>
                </a:gridCol>
                <a:gridCol w="287194">
                  <a:extLst>
                    <a:ext uri="{9D8B030D-6E8A-4147-A177-3AD203B41FA5}">
                      <a16:colId xmlns="" xmlns:a16="http://schemas.microsoft.com/office/drawing/2014/main" val="20008"/>
                    </a:ext>
                  </a:extLst>
                </a:gridCol>
                <a:gridCol w="287194">
                  <a:extLst>
                    <a:ext uri="{9D8B030D-6E8A-4147-A177-3AD203B41FA5}">
                      <a16:colId xmlns="" xmlns:a16="http://schemas.microsoft.com/office/drawing/2014/main" val="20009"/>
                    </a:ext>
                  </a:extLst>
                </a:gridCol>
                <a:gridCol w="287194">
                  <a:extLst>
                    <a:ext uri="{9D8B030D-6E8A-4147-A177-3AD203B41FA5}">
                      <a16:colId xmlns="" xmlns:a16="http://schemas.microsoft.com/office/drawing/2014/main" val="20010"/>
                    </a:ext>
                  </a:extLst>
                </a:gridCol>
                <a:gridCol w="287194">
                  <a:extLst>
                    <a:ext uri="{9D8B030D-6E8A-4147-A177-3AD203B41FA5}">
                      <a16:colId xmlns="" xmlns:a16="http://schemas.microsoft.com/office/drawing/2014/main" val="20011"/>
                    </a:ext>
                  </a:extLst>
                </a:gridCol>
                <a:gridCol w="287194">
                  <a:extLst>
                    <a:ext uri="{9D8B030D-6E8A-4147-A177-3AD203B41FA5}">
                      <a16:colId xmlns="" xmlns:a16="http://schemas.microsoft.com/office/drawing/2014/main" val="20012"/>
                    </a:ext>
                  </a:extLst>
                </a:gridCol>
                <a:gridCol w="287194">
                  <a:extLst>
                    <a:ext uri="{9D8B030D-6E8A-4147-A177-3AD203B41FA5}">
                      <a16:colId xmlns="" xmlns:a16="http://schemas.microsoft.com/office/drawing/2014/main" val="20013"/>
                    </a:ext>
                  </a:extLst>
                </a:gridCol>
                <a:gridCol w="287194">
                  <a:extLst>
                    <a:ext uri="{9D8B030D-6E8A-4147-A177-3AD203B41FA5}">
                      <a16:colId xmlns="" xmlns:a16="http://schemas.microsoft.com/office/drawing/2014/main" val="20014"/>
                    </a:ext>
                  </a:extLst>
                </a:gridCol>
                <a:gridCol w="287194">
                  <a:extLst>
                    <a:ext uri="{9D8B030D-6E8A-4147-A177-3AD203B41FA5}">
                      <a16:colId xmlns="" xmlns:a16="http://schemas.microsoft.com/office/drawing/2014/main" val="20015"/>
                    </a:ext>
                  </a:extLst>
                </a:gridCol>
                <a:gridCol w="184935">
                  <a:extLst>
                    <a:ext uri="{9D8B030D-6E8A-4147-A177-3AD203B41FA5}">
                      <a16:colId xmlns="" xmlns:a16="http://schemas.microsoft.com/office/drawing/2014/main" val="20016"/>
                    </a:ext>
                  </a:extLst>
                </a:gridCol>
                <a:gridCol w="178254">
                  <a:extLst>
                    <a:ext uri="{9D8B030D-6E8A-4147-A177-3AD203B41FA5}">
                      <a16:colId xmlns="" xmlns:a16="http://schemas.microsoft.com/office/drawing/2014/main" val="20017"/>
                    </a:ext>
                  </a:extLst>
                </a:gridCol>
                <a:gridCol w="287194">
                  <a:extLst>
                    <a:ext uri="{9D8B030D-6E8A-4147-A177-3AD203B41FA5}">
                      <a16:colId xmlns="" xmlns:a16="http://schemas.microsoft.com/office/drawing/2014/main" val="20018"/>
                    </a:ext>
                  </a:extLst>
                </a:gridCol>
                <a:gridCol w="287194">
                  <a:extLst>
                    <a:ext uri="{9D8B030D-6E8A-4147-A177-3AD203B41FA5}">
                      <a16:colId xmlns="" xmlns:a16="http://schemas.microsoft.com/office/drawing/2014/main" val="20019"/>
                    </a:ext>
                  </a:extLst>
                </a:gridCol>
              </a:tblGrid>
              <a:tr h="2520462">
                <a:tc>
                  <a:txBody>
                    <a:bodyPr/>
                    <a:lstStyle/>
                    <a:p>
                      <a:pPr algn="ctr" fontAlgn="ctr"/>
                      <a:r>
                        <a:rPr lang="en-US" sz="1600" b="1" i="0" u="none" strike="noStrike" dirty="0">
                          <a:solidFill>
                            <a:srgbClr val="000000"/>
                          </a:solidFill>
                          <a:effectLst/>
                          <a:latin typeface="Calibri"/>
                        </a:rPr>
                        <a:t>Hospitals and Physician Practices</a:t>
                      </a:r>
                    </a:p>
                  </a:txBody>
                  <a:tcPr marL="5571" marR="5571" marT="5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Parkland Health &amp; Hospital System</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Medical City Lewisville (HCA)</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Medical City Denton (HCA)</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Medical City Dallas (HCA)</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ES" sz="1000" b="1" i="0" u="none" strike="noStrike" dirty="0">
                          <a:solidFill>
                            <a:srgbClr val="000000"/>
                          </a:solidFill>
                          <a:effectLst/>
                          <a:latin typeface="Calibri"/>
                        </a:rPr>
                        <a:t>Medical City Los Colinas (HCA)</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Baylor University Medical Center</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Baylor Scott &amp; White Irving</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Baylor Scott &amp; White Carrolton</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Methodist Richardson Medical Center</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Methodist Charlton Medical Center</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Methodist Dallas Medical Center</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Texas Health Resources Dallas</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Texas Health Resources Denton</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Texas Health Resources Kaufmann</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UT Southwestern Medical Center</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Children's  Health</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City Hospital at White Rock </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dirty="0">
                          <a:solidFill>
                            <a:srgbClr val="000000"/>
                          </a:solidFill>
                          <a:effectLst/>
                          <a:latin typeface="Calibri"/>
                        </a:rPr>
                        <a:t>Texas A&amp;M University - College of Dentistry</a:t>
                      </a:r>
                    </a:p>
                  </a:txBody>
                  <a:tcPr marL="9144" marR="9144" marT="9144" marB="18288"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1000" b="1" i="0" u="none" strike="noStrike" dirty="0">
                          <a:solidFill>
                            <a:srgbClr val="000000"/>
                          </a:solidFill>
                          <a:effectLst/>
                          <a:latin typeface="Calibri"/>
                        </a:rPr>
                        <a:t>RHP</a:t>
                      </a:r>
                      <a:r>
                        <a:rPr lang="en-US" sz="1000" b="1" i="0" u="none" strike="noStrike" baseline="0" dirty="0">
                          <a:solidFill>
                            <a:srgbClr val="000000"/>
                          </a:solidFill>
                          <a:effectLst/>
                          <a:latin typeface="Calibri"/>
                        </a:rPr>
                        <a:t> 9 Total Points</a:t>
                      </a:r>
                      <a:endParaRPr lang="en-US" sz="1000" b="1" i="0" u="none" strike="noStrike" dirty="0">
                        <a:solidFill>
                          <a:srgbClr val="000000"/>
                        </a:solidFill>
                        <a:effectLst/>
                        <a:latin typeface="Calibri"/>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252046">
                <a:tc>
                  <a:txBody>
                    <a:bodyPr/>
                    <a:lstStyle/>
                    <a:p>
                      <a:pPr algn="ctr" fontAlgn="b"/>
                      <a:r>
                        <a:rPr lang="en-US" sz="1200" b="1" i="0" u="none" strike="noStrike" dirty="0">
                          <a:solidFill>
                            <a:schemeClr val="tx1"/>
                          </a:solidFill>
                          <a:effectLst/>
                          <a:latin typeface="Calibri"/>
                        </a:rPr>
                        <a:t> (Minimum Point Threshold) </a:t>
                      </a:r>
                      <a:r>
                        <a:rPr lang="en-US" sz="1200" b="1" i="0" u="none" strike="noStrike" dirty="0">
                          <a:solidFill>
                            <a:srgbClr val="000000"/>
                          </a:solidFill>
                          <a:effectLst/>
                          <a:latin typeface="Calibri"/>
                        </a:rPr>
                        <a:t>MPT</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75</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3</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3</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18</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36</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6</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4</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10</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18</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15</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3</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75</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75</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4</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13</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a:rPr>
                        <a:t>362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52046">
                <a:tc>
                  <a:txBody>
                    <a:bodyPr/>
                    <a:lstStyle/>
                    <a:p>
                      <a:pPr algn="ctr" fontAlgn="b"/>
                      <a:r>
                        <a:rPr lang="en-US" sz="1200" b="1" i="0" u="none" strike="noStrike" dirty="0">
                          <a:solidFill>
                            <a:srgbClr val="000000"/>
                          </a:solidFill>
                          <a:effectLst/>
                          <a:latin typeface="Calibri"/>
                        </a:rPr>
                        <a:t>Total Points Selected</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81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10</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10</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38</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10</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42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18</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6</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6</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16</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35</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19</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19</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19</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80</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77</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32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a:rPr>
                        <a:t>529</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252046">
                <a:tc>
                  <a:txBody>
                    <a:bodyPr/>
                    <a:lstStyle/>
                    <a:p>
                      <a:pPr algn="ctr" fontAlgn="b"/>
                      <a:r>
                        <a:rPr lang="en-US" sz="1200" b="1" i="0" u="none" strike="noStrike" dirty="0">
                          <a:solidFill>
                            <a:srgbClr val="000000"/>
                          </a:solidFill>
                          <a:effectLst/>
                          <a:latin typeface="Calibri"/>
                        </a:rPr>
                        <a:t># of Measure Bundles Selected</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6</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4</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5</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3</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8</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8</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6</a:t>
                      </a:r>
                    </a:p>
                  </a:txBody>
                  <a:tcPr marL="5571" marR="5571" marT="5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a:rPr>
                        <a:t> </a:t>
                      </a:r>
                    </a:p>
                  </a:txBody>
                  <a:tcPr marL="5571" marR="5571" marT="55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85733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17</a:t>
            </a:fld>
            <a:endParaRPr lang="en-US">
              <a:solidFill>
                <a:prstClr val="black"/>
              </a:solidFill>
            </a:endParaRPr>
          </a:p>
        </p:txBody>
      </p:sp>
      <p:sp>
        <p:nvSpPr>
          <p:cNvPr id="4" name="Title 3"/>
          <p:cNvSpPr>
            <a:spLocks noGrp="1"/>
          </p:cNvSpPr>
          <p:nvPr>
            <p:ph type="title"/>
          </p:nvPr>
        </p:nvSpPr>
        <p:spPr/>
        <p:txBody>
          <a:bodyPr>
            <a:noAutofit/>
          </a:bodyPr>
          <a:lstStyle/>
          <a:p>
            <a:r>
              <a:rPr lang="en-US" sz="2800" dirty="0"/>
              <a:t>RHP 9 Provider Outcome Measure Bundle Selections – Category C</a:t>
            </a:r>
          </a:p>
        </p:txBody>
      </p:sp>
      <p:graphicFrame>
        <p:nvGraphicFramePr>
          <p:cNvPr id="6" name="Table 5"/>
          <p:cNvGraphicFramePr>
            <a:graphicFrameLocks noGrp="1"/>
          </p:cNvGraphicFramePr>
          <p:nvPr>
            <p:extLst>
              <p:ext uri="{D42A27DB-BD31-4B8C-83A1-F6EECF244321}">
                <p14:modId xmlns:p14="http://schemas.microsoft.com/office/powerpoint/2010/main" val="662868450"/>
              </p:ext>
            </p:extLst>
          </p:nvPr>
        </p:nvGraphicFramePr>
        <p:xfrm>
          <a:off x="381000" y="1428750"/>
          <a:ext cx="8382000" cy="2971800"/>
        </p:xfrm>
        <a:graphic>
          <a:graphicData uri="http://schemas.openxmlformats.org/drawingml/2006/table">
            <a:tbl>
              <a:tblPr/>
              <a:tblGrid>
                <a:gridCol w="5917296">
                  <a:extLst>
                    <a:ext uri="{9D8B030D-6E8A-4147-A177-3AD203B41FA5}">
                      <a16:colId xmlns="" xmlns:a16="http://schemas.microsoft.com/office/drawing/2014/main" val="20000"/>
                    </a:ext>
                  </a:extLst>
                </a:gridCol>
                <a:gridCol w="602780">
                  <a:extLst>
                    <a:ext uri="{9D8B030D-6E8A-4147-A177-3AD203B41FA5}">
                      <a16:colId xmlns="" xmlns:a16="http://schemas.microsoft.com/office/drawing/2014/main" val="20001"/>
                    </a:ext>
                  </a:extLst>
                </a:gridCol>
                <a:gridCol w="736732">
                  <a:extLst>
                    <a:ext uri="{9D8B030D-6E8A-4147-A177-3AD203B41FA5}">
                      <a16:colId xmlns="" xmlns:a16="http://schemas.microsoft.com/office/drawing/2014/main" val="20002"/>
                    </a:ext>
                  </a:extLst>
                </a:gridCol>
                <a:gridCol w="642967">
                  <a:extLst>
                    <a:ext uri="{9D8B030D-6E8A-4147-A177-3AD203B41FA5}">
                      <a16:colId xmlns="" xmlns:a16="http://schemas.microsoft.com/office/drawing/2014/main" val="20003"/>
                    </a:ext>
                  </a:extLst>
                </a:gridCol>
                <a:gridCol w="482225">
                  <a:extLst>
                    <a:ext uri="{9D8B030D-6E8A-4147-A177-3AD203B41FA5}">
                      <a16:colId xmlns="" xmlns:a16="http://schemas.microsoft.com/office/drawing/2014/main" val="20004"/>
                    </a:ext>
                  </a:extLst>
                </a:gridCol>
              </a:tblGrid>
              <a:tr h="2243304">
                <a:tc>
                  <a:txBody>
                    <a:bodyPr/>
                    <a:lstStyle/>
                    <a:p>
                      <a:pPr algn="ctr" fontAlgn="ctr"/>
                      <a:r>
                        <a:rPr lang="en-US" sz="1600" b="1" i="0" u="none" strike="noStrike" dirty="0">
                          <a:solidFill>
                            <a:srgbClr val="000000"/>
                          </a:solidFill>
                          <a:effectLst/>
                          <a:latin typeface="Calibri"/>
                        </a:rPr>
                        <a:t>Community Mental Health Centers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US" sz="1200" b="0" i="0" u="none" strike="noStrike" dirty="0">
                          <a:solidFill>
                            <a:srgbClr val="000000"/>
                          </a:solidFill>
                          <a:effectLst/>
                          <a:latin typeface="Calibri"/>
                        </a:rPr>
                        <a:t>Metrocare Services</a:t>
                      </a:r>
                    </a:p>
                  </a:txBody>
                  <a:tcPr marL="9144" marR="9144" marT="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US" sz="1200" b="0" i="0" u="none" strike="noStrike" dirty="0">
                          <a:solidFill>
                            <a:srgbClr val="000000"/>
                          </a:solidFill>
                          <a:effectLst/>
                          <a:latin typeface="Calibri"/>
                        </a:rPr>
                        <a:t>Lakes Regional Community Center</a:t>
                      </a:r>
                    </a:p>
                  </a:txBody>
                  <a:tcPr marL="9144" marR="9144" marT="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US" sz="1200" b="0" i="0" u="none" strike="noStrike" dirty="0">
                          <a:solidFill>
                            <a:srgbClr val="000000"/>
                          </a:solidFill>
                          <a:effectLst/>
                          <a:latin typeface="Calibri"/>
                        </a:rPr>
                        <a:t>Denton County MHMR</a:t>
                      </a:r>
                      <a:r>
                        <a:rPr lang="en-US" sz="1200" b="0" i="0" u="none" strike="noStrike" baseline="0" dirty="0">
                          <a:solidFill>
                            <a:srgbClr val="000000"/>
                          </a:solidFill>
                          <a:effectLst/>
                          <a:latin typeface="Calibri"/>
                        </a:rPr>
                        <a:t> Center</a:t>
                      </a:r>
                      <a:endParaRPr lang="en-US" sz="1200" b="0" i="0" u="none" strike="noStrike" dirty="0">
                        <a:solidFill>
                          <a:srgbClr val="000000"/>
                        </a:solidFill>
                        <a:effectLst/>
                        <a:latin typeface="Calibri"/>
                      </a:endParaRPr>
                    </a:p>
                  </a:txBody>
                  <a:tcPr marL="9144" marR="9144" marT="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US" sz="1200" b="1" i="0" u="none" strike="noStrike" dirty="0">
                          <a:solidFill>
                            <a:srgbClr val="000000"/>
                          </a:solidFill>
                          <a:effectLst/>
                          <a:latin typeface="Calibri"/>
                        </a:rPr>
                        <a:t>RHP 9 Total Points</a:t>
                      </a:r>
                    </a:p>
                  </a:txBody>
                  <a:tcPr marL="9144" marR="9144" marT="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0000"/>
                  </a:ext>
                </a:extLst>
              </a:tr>
              <a:tr h="242832">
                <a:tc>
                  <a:txBody>
                    <a:bodyPr/>
                    <a:lstStyle/>
                    <a:p>
                      <a:pPr algn="ctr" fontAlgn="b"/>
                      <a:r>
                        <a:rPr lang="en-US" sz="1200" b="1" i="0" u="none" strike="noStrike" dirty="0">
                          <a:solidFill>
                            <a:schemeClr val="tx1"/>
                          </a:solidFill>
                          <a:effectLst/>
                          <a:latin typeface="Calibri"/>
                        </a:rPr>
                        <a:t> (Minimum Point Threshold) </a:t>
                      </a:r>
                      <a:r>
                        <a:rPr lang="en-US" sz="1200" b="1" i="0" u="none" strike="noStrike" dirty="0">
                          <a:solidFill>
                            <a:srgbClr val="000000"/>
                          </a:solidFill>
                          <a:effectLst/>
                          <a:latin typeface="Calibri"/>
                        </a:rPr>
                        <a:t>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42832">
                <a:tc>
                  <a:txBody>
                    <a:bodyPr/>
                    <a:lstStyle/>
                    <a:p>
                      <a:pPr algn="ctr" fontAlgn="b"/>
                      <a:r>
                        <a:rPr lang="en-US" sz="1200" b="1" i="0" u="none" strike="noStrike" dirty="0">
                          <a:solidFill>
                            <a:srgbClr val="000000"/>
                          </a:solidFill>
                          <a:effectLst/>
                          <a:latin typeface="Calibri"/>
                        </a:rPr>
                        <a:t>Total Points Selected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242832">
                <a:tc>
                  <a:txBody>
                    <a:bodyPr/>
                    <a:lstStyle/>
                    <a:p>
                      <a:pPr algn="ctr" fontAlgn="b"/>
                      <a:r>
                        <a:rPr lang="en-US" sz="1200" b="1" i="0" u="none" strike="noStrike" dirty="0">
                          <a:solidFill>
                            <a:srgbClr val="000000"/>
                          </a:solidFill>
                          <a:effectLst/>
                          <a:latin typeface="Calibri"/>
                        </a:rPr>
                        <a:t># of Measures Selected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5948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18</a:t>
            </a:fld>
            <a:endParaRPr lang="en-US">
              <a:solidFill>
                <a:prstClr val="black"/>
              </a:solidFill>
            </a:endParaRPr>
          </a:p>
        </p:txBody>
      </p:sp>
      <p:sp>
        <p:nvSpPr>
          <p:cNvPr id="4" name="Title 3"/>
          <p:cNvSpPr>
            <a:spLocks noGrp="1"/>
          </p:cNvSpPr>
          <p:nvPr>
            <p:ph type="title"/>
          </p:nvPr>
        </p:nvSpPr>
        <p:spPr/>
        <p:txBody>
          <a:bodyPr>
            <a:noAutofit/>
          </a:bodyPr>
          <a:lstStyle/>
          <a:p>
            <a:r>
              <a:rPr lang="en-US" sz="2800" dirty="0"/>
              <a:t>RHP 9 Provider Outcome Measure Bundle Selections – Category C</a:t>
            </a:r>
          </a:p>
        </p:txBody>
      </p:sp>
      <p:graphicFrame>
        <p:nvGraphicFramePr>
          <p:cNvPr id="5" name="Table 4"/>
          <p:cNvGraphicFramePr>
            <a:graphicFrameLocks noGrp="1"/>
          </p:cNvGraphicFramePr>
          <p:nvPr>
            <p:extLst>
              <p:ext uri="{D42A27DB-BD31-4B8C-83A1-F6EECF244321}">
                <p14:modId xmlns:p14="http://schemas.microsoft.com/office/powerpoint/2010/main" val="4006671108"/>
              </p:ext>
            </p:extLst>
          </p:nvPr>
        </p:nvGraphicFramePr>
        <p:xfrm>
          <a:off x="381001" y="1428751"/>
          <a:ext cx="8458199" cy="2867628"/>
        </p:xfrm>
        <a:graphic>
          <a:graphicData uri="http://schemas.openxmlformats.org/drawingml/2006/table">
            <a:tbl>
              <a:tblPr/>
              <a:tblGrid>
                <a:gridCol w="5971090">
                  <a:extLst>
                    <a:ext uri="{9D8B030D-6E8A-4147-A177-3AD203B41FA5}">
                      <a16:colId xmlns="" xmlns:a16="http://schemas.microsoft.com/office/drawing/2014/main" val="20000"/>
                    </a:ext>
                  </a:extLst>
                </a:gridCol>
                <a:gridCol w="608260">
                  <a:extLst>
                    <a:ext uri="{9D8B030D-6E8A-4147-A177-3AD203B41FA5}">
                      <a16:colId xmlns="" xmlns:a16="http://schemas.microsoft.com/office/drawing/2014/main" val="20001"/>
                    </a:ext>
                  </a:extLst>
                </a:gridCol>
                <a:gridCol w="743429">
                  <a:extLst>
                    <a:ext uri="{9D8B030D-6E8A-4147-A177-3AD203B41FA5}">
                      <a16:colId xmlns="" xmlns:a16="http://schemas.microsoft.com/office/drawing/2014/main" val="20002"/>
                    </a:ext>
                  </a:extLst>
                </a:gridCol>
                <a:gridCol w="648811">
                  <a:extLst>
                    <a:ext uri="{9D8B030D-6E8A-4147-A177-3AD203B41FA5}">
                      <a16:colId xmlns="" xmlns:a16="http://schemas.microsoft.com/office/drawing/2014/main" val="20003"/>
                    </a:ext>
                  </a:extLst>
                </a:gridCol>
                <a:gridCol w="486609">
                  <a:extLst>
                    <a:ext uri="{9D8B030D-6E8A-4147-A177-3AD203B41FA5}">
                      <a16:colId xmlns="" xmlns:a16="http://schemas.microsoft.com/office/drawing/2014/main" val="20004"/>
                    </a:ext>
                  </a:extLst>
                </a:gridCol>
              </a:tblGrid>
              <a:tr h="2057400">
                <a:tc>
                  <a:txBody>
                    <a:bodyPr/>
                    <a:lstStyle/>
                    <a:p>
                      <a:pPr algn="ctr" fontAlgn="ctr"/>
                      <a:r>
                        <a:rPr lang="en-US" sz="1600" b="1" i="0" u="none" strike="noStrike" dirty="0">
                          <a:solidFill>
                            <a:srgbClr val="000000"/>
                          </a:solidFill>
                          <a:effectLst/>
                          <a:latin typeface="Calibri"/>
                        </a:rPr>
                        <a:t>Local Health Departments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dirty="0">
                          <a:solidFill>
                            <a:srgbClr val="000000"/>
                          </a:solidFill>
                          <a:effectLst/>
                          <a:latin typeface="Calibri"/>
                        </a:rPr>
                        <a:t>Dallas County HHS</a:t>
                      </a:r>
                    </a:p>
                  </a:txBody>
                  <a:tcPr marL="9144" marR="9144" marT="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dirty="0">
                          <a:solidFill>
                            <a:srgbClr val="000000"/>
                          </a:solidFill>
                          <a:effectLst/>
                          <a:latin typeface="Calibri"/>
                        </a:rPr>
                        <a:t>Denton County HHS</a:t>
                      </a:r>
                    </a:p>
                  </a:txBody>
                  <a:tcPr marL="9144" marR="9144" marT="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0" i="0" u="none" strike="noStrike" dirty="0">
                          <a:solidFill>
                            <a:srgbClr val="000000"/>
                          </a:solidFill>
                          <a:effectLst/>
                          <a:latin typeface="Calibri"/>
                        </a:rPr>
                        <a:t>Texas A&amp;M University - College of Dentistry*</a:t>
                      </a:r>
                    </a:p>
                  </a:txBody>
                  <a:tcPr marL="9144" marR="9144" marT="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200" b="1" i="0" u="none" strike="noStrike" dirty="0">
                          <a:solidFill>
                            <a:srgbClr val="000000"/>
                          </a:solidFill>
                          <a:effectLst/>
                          <a:latin typeface="Calibri"/>
                        </a:rPr>
                        <a:t>RHP 9 Total Points</a:t>
                      </a:r>
                    </a:p>
                  </a:txBody>
                  <a:tcPr marL="9144" marR="9144" marT="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270076">
                <a:tc>
                  <a:txBody>
                    <a:bodyPr/>
                    <a:lstStyle/>
                    <a:p>
                      <a:pPr algn="ctr" fontAlgn="b"/>
                      <a:r>
                        <a:rPr lang="en-US" sz="1200" b="1" i="0" u="none" strike="noStrike" dirty="0">
                          <a:solidFill>
                            <a:schemeClr val="tx1"/>
                          </a:solidFill>
                          <a:effectLst/>
                          <a:latin typeface="Calibri"/>
                        </a:rPr>
                        <a:t> (Minimum Point Threshold) MPT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b"/>
                      <a:r>
                        <a:rPr lang="en-US" sz="1200" b="1" i="0" u="none" strike="noStrike" dirty="0">
                          <a:solidFill>
                            <a:srgbClr val="000000"/>
                          </a:solidFill>
                          <a:effectLst/>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70076">
                <a:tc>
                  <a:txBody>
                    <a:bodyPr/>
                    <a:lstStyle/>
                    <a:p>
                      <a:pPr algn="ctr" fontAlgn="b"/>
                      <a:r>
                        <a:rPr lang="en-US" sz="1200" b="1" i="0" u="none" strike="noStrike" dirty="0">
                          <a:solidFill>
                            <a:schemeClr val="tx1"/>
                          </a:solidFill>
                          <a:effectLst/>
                          <a:latin typeface="Calibri"/>
                        </a:rPr>
                        <a:t>Total Points Selected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dirty="0">
                        <a:solidFill>
                          <a:schemeClr val="tx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b"/>
                      <a:r>
                        <a:rPr lang="en-US" sz="1200" b="1" i="0" u="none" strike="noStrike" dirty="0">
                          <a:solidFill>
                            <a:srgbClr val="000000"/>
                          </a:solidFill>
                          <a:effectLst/>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270076">
                <a:tc>
                  <a:txBody>
                    <a:bodyPr/>
                    <a:lstStyle/>
                    <a:p>
                      <a:pPr algn="ctr" fontAlgn="b"/>
                      <a:r>
                        <a:rPr lang="en-US" sz="1200" b="1" i="0" u="none" strike="noStrike" dirty="0">
                          <a:solidFill>
                            <a:schemeClr val="tx1"/>
                          </a:solidFill>
                          <a:effectLst/>
                          <a:latin typeface="Calibri"/>
                        </a:rPr>
                        <a:t># of Measures Selected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chemeClr val="tx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3"/>
                  </a:ext>
                </a:extLst>
              </a:tr>
            </a:tbl>
          </a:graphicData>
        </a:graphic>
      </p:graphicFrame>
      <p:sp>
        <p:nvSpPr>
          <p:cNvPr id="6" name="TextBox 5"/>
          <p:cNvSpPr txBox="1"/>
          <p:nvPr/>
        </p:nvSpPr>
        <p:spPr>
          <a:xfrm>
            <a:off x="4953000" y="4814844"/>
            <a:ext cx="3581400" cy="215444"/>
          </a:xfrm>
          <a:prstGeom prst="rect">
            <a:avLst/>
          </a:prstGeom>
          <a:noFill/>
        </p:spPr>
        <p:txBody>
          <a:bodyPr wrap="square" rtlCol="0">
            <a:spAutoFit/>
          </a:bodyPr>
          <a:lstStyle/>
          <a:p>
            <a:r>
              <a:rPr lang="en-US" sz="800" dirty="0">
                <a:solidFill>
                  <a:prstClr val="black"/>
                </a:solidFill>
              </a:rPr>
              <a:t>*TAMU MPT &amp; Total Points Selected  are noted above on slide 14</a:t>
            </a:r>
          </a:p>
        </p:txBody>
      </p:sp>
    </p:spTree>
    <p:extLst>
      <p:ext uri="{BB962C8B-B14F-4D97-AF65-F5344CB8AC3E}">
        <p14:creationId xmlns:p14="http://schemas.microsoft.com/office/powerpoint/2010/main" val="975055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19</a:t>
            </a:fld>
            <a:endParaRPr lang="en-US">
              <a:solidFill>
                <a:prstClr val="black"/>
              </a:solidFill>
            </a:endParaRPr>
          </a:p>
        </p:txBody>
      </p:sp>
      <p:sp>
        <p:nvSpPr>
          <p:cNvPr id="4" name="Title 3"/>
          <p:cNvSpPr>
            <a:spLocks noGrp="1"/>
          </p:cNvSpPr>
          <p:nvPr>
            <p:ph type="title"/>
          </p:nvPr>
        </p:nvSpPr>
        <p:spPr>
          <a:xfrm>
            <a:off x="457200" y="57150"/>
            <a:ext cx="8229600" cy="857250"/>
          </a:xfrm>
        </p:spPr>
        <p:txBody>
          <a:bodyPr>
            <a:normAutofit/>
          </a:bodyPr>
          <a:lstStyle/>
          <a:p>
            <a:r>
              <a:rPr lang="en-US" sz="3200" dirty="0"/>
              <a:t>Outcome Measures by Providers</a:t>
            </a:r>
          </a:p>
        </p:txBody>
      </p:sp>
      <p:graphicFrame>
        <p:nvGraphicFramePr>
          <p:cNvPr id="5" name="Table 4"/>
          <p:cNvGraphicFramePr>
            <a:graphicFrameLocks noGrp="1"/>
          </p:cNvGraphicFramePr>
          <p:nvPr>
            <p:extLst>
              <p:ext uri="{D42A27DB-BD31-4B8C-83A1-F6EECF244321}">
                <p14:modId xmlns:p14="http://schemas.microsoft.com/office/powerpoint/2010/main" val="846068631"/>
              </p:ext>
            </p:extLst>
          </p:nvPr>
        </p:nvGraphicFramePr>
        <p:xfrm>
          <a:off x="152400" y="742950"/>
          <a:ext cx="8762995" cy="3706149"/>
        </p:xfrm>
        <a:graphic>
          <a:graphicData uri="http://schemas.openxmlformats.org/drawingml/2006/table">
            <a:tbl>
              <a:tblPr/>
              <a:tblGrid>
                <a:gridCol w="322266">
                  <a:extLst>
                    <a:ext uri="{9D8B030D-6E8A-4147-A177-3AD203B41FA5}">
                      <a16:colId xmlns="" xmlns:a16="http://schemas.microsoft.com/office/drawing/2014/main" val="20000"/>
                    </a:ext>
                  </a:extLst>
                </a:gridCol>
                <a:gridCol w="2945437">
                  <a:extLst>
                    <a:ext uri="{9D8B030D-6E8A-4147-A177-3AD203B41FA5}">
                      <a16:colId xmlns="" xmlns:a16="http://schemas.microsoft.com/office/drawing/2014/main" val="20001"/>
                    </a:ext>
                  </a:extLst>
                </a:gridCol>
                <a:gridCol w="382145">
                  <a:extLst>
                    <a:ext uri="{9D8B030D-6E8A-4147-A177-3AD203B41FA5}">
                      <a16:colId xmlns="" xmlns:a16="http://schemas.microsoft.com/office/drawing/2014/main" val="20002"/>
                    </a:ext>
                  </a:extLst>
                </a:gridCol>
                <a:gridCol w="412201">
                  <a:extLst>
                    <a:ext uri="{9D8B030D-6E8A-4147-A177-3AD203B41FA5}">
                      <a16:colId xmlns="" xmlns:a16="http://schemas.microsoft.com/office/drawing/2014/main" val="20003"/>
                    </a:ext>
                  </a:extLst>
                </a:gridCol>
                <a:gridCol w="412201">
                  <a:extLst>
                    <a:ext uri="{9D8B030D-6E8A-4147-A177-3AD203B41FA5}">
                      <a16:colId xmlns="" xmlns:a16="http://schemas.microsoft.com/office/drawing/2014/main" val="20004"/>
                    </a:ext>
                  </a:extLst>
                </a:gridCol>
                <a:gridCol w="359738">
                  <a:extLst>
                    <a:ext uri="{9D8B030D-6E8A-4147-A177-3AD203B41FA5}">
                      <a16:colId xmlns="" xmlns:a16="http://schemas.microsoft.com/office/drawing/2014/main" val="20005"/>
                    </a:ext>
                  </a:extLst>
                </a:gridCol>
                <a:gridCol w="269803">
                  <a:extLst>
                    <a:ext uri="{9D8B030D-6E8A-4147-A177-3AD203B41FA5}">
                      <a16:colId xmlns="" xmlns:a16="http://schemas.microsoft.com/office/drawing/2014/main" val="20006"/>
                    </a:ext>
                  </a:extLst>
                </a:gridCol>
                <a:gridCol w="269803">
                  <a:extLst>
                    <a:ext uri="{9D8B030D-6E8A-4147-A177-3AD203B41FA5}">
                      <a16:colId xmlns="" xmlns:a16="http://schemas.microsoft.com/office/drawing/2014/main" val="20007"/>
                    </a:ext>
                  </a:extLst>
                </a:gridCol>
                <a:gridCol w="269803">
                  <a:extLst>
                    <a:ext uri="{9D8B030D-6E8A-4147-A177-3AD203B41FA5}">
                      <a16:colId xmlns="" xmlns:a16="http://schemas.microsoft.com/office/drawing/2014/main" val="20008"/>
                    </a:ext>
                  </a:extLst>
                </a:gridCol>
                <a:gridCol w="269803">
                  <a:extLst>
                    <a:ext uri="{9D8B030D-6E8A-4147-A177-3AD203B41FA5}">
                      <a16:colId xmlns="" xmlns:a16="http://schemas.microsoft.com/office/drawing/2014/main" val="20009"/>
                    </a:ext>
                  </a:extLst>
                </a:gridCol>
                <a:gridCol w="269803">
                  <a:extLst>
                    <a:ext uri="{9D8B030D-6E8A-4147-A177-3AD203B41FA5}">
                      <a16:colId xmlns="" xmlns:a16="http://schemas.microsoft.com/office/drawing/2014/main" val="20010"/>
                    </a:ext>
                  </a:extLst>
                </a:gridCol>
                <a:gridCol w="269803">
                  <a:extLst>
                    <a:ext uri="{9D8B030D-6E8A-4147-A177-3AD203B41FA5}">
                      <a16:colId xmlns="" xmlns:a16="http://schemas.microsoft.com/office/drawing/2014/main" val="20011"/>
                    </a:ext>
                  </a:extLst>
                </a:gridCol>
                <a:gridCol w="269803">
                  <a:extLst>
                    <a:ext uri="{9D8B030D-6E8A-4147-A177-3AD203B41FA5}">
                      <a16:colId xmlns="" xmlns:a16="http://schemas.microsoft.com/office/drawing/2014/main" val="20012"/>
                    </a:ext>
                  </a:extLst>
                </a:gridCol>
                <a:gridCol w="269803">
                  <a:extLst>
                    <a:ext uri="{9D8B030D-6E8A-4147-A177-3AD203B41FA5}">
                      <a16:colId xmlns="" xmlns:a16="http://schemas.microsoft.com/office/drawing/2014/main" val="20013"/>
                    </a:ext>
                  </a:extLst>
                </a:gridCol>
                <a:gridCol w="269803">
                  <a:extLst>
                    <a:ext uri="{9D8B030D-6E8A-4147-A177-3AD203B41FA5}">
                      <a16:colId xmlns="" xmlns:a16="http://schemas.microsoft.com/office/drawing/2014/main" val="20014"/>
                    </a:ext>
                  </a:extLst>
                </a:gridCol>
                <a:gridCol w="269803">
                  <a:extLst>
                    <a:ext uri="{9D8B030D-6E8A-4147-A177-3AD203B41FA5}">
                      <a16:colId xmlns="" xmlns:a16="http://schemas.microsoft.com/office/drawing/2014/main" val="20015"/>
                    </a:ext>
                  </a:extLst>
                </a:gridCol>
                <a:gridCol w="269803">
                  <a:extLst>
                    <a:ext uri="{9D8B030D-6E8A-4147-A177-3AD203B41FA5}">
                      <a16:colId xmlns="" xmlns:a16="http://schemas.microsoft.com/office/drawing/2014/main" val="20016"/>
                    </a:ext>
                  </a:extLst>
                </a:gridCol>
                <a:gridCol w="151765">
                  <a:extLst>
                    <a:ext uri="{9D8B030D-6E8A-4147-A177-3AD203B41FA5}">
                      <a16:colId xmlns="" xmlns:a16="http://schemas.microsoft.com/office/drawing/2014/main" val="20017"/>
                    </a:ext>
                  </a:extLst>
                </a:gridCol>
                <a:gridCol w="269803">
                  <a:extLst>
                    <a:ext uri="{9D8B030D-6E8A-4147-A177-3AD203B41FA5}">
                      <a16:colId xmlns="" xmlns:a16="http://schemas.microsoft.com/office/drawing/2014/main" val="20018"/>
                    </a:ext>
                  </a:extLst>
                </a:gridCol>
                <a:gridCol w="269803">
                  <a:extLst>
                    <a:ext uri="{9D8B030D-6E8A-4147-A177-3AD203B41FA5}">
                      <a16:colId xmlns="" xmlns:a16="http://schemas.microsoft.com/office/drawing/2014/main" val="20019"/>
                    </a:ext>
                  </a:extLst>
                </a:gridCol>
                <a:gridCol w="269803">
                  <a:extLst>
                    <a:ext uri="{9D8B030D-6E8A-4147-A177-3AD203B41FA5}">
                      <a16:colId xmlns="" xmlns:a16="http://schemas.microsoft.com/office/drawing/2014/main" val="20020"/>
                    </a:ext>
                  </a:extLst>
                </a:gridCol>
              </a:tblGrid>
              <a:tr h="1447803">
                <a:tc gridSpan="2">
                  <a:txBody>
                    <a:bodyPr/>
                    <a:lstStyle/>
                    <a:p>
                      <a:pPr algn="ctr" fontAlgn="ctr"/>
                      <a:r>
                        <a:rPr lang="en-US" sz="1400" b="1" i="0" u="none" strike="noStrike" dirty="0">
                          <a:solidFill>
                            <a:srgbClr val="000000"/>
                          </a:solidFill>
                          <a:effectLst/>
                          <a:latin typeface="Calibri"/>
                        </a:rPr>
                        <a:t>Hospitals and Physician Practices</a:t>
                      </a:r>
                    </a:p>
                  </a:txBody>
                  <a:tcPr marL="5541" marR="5541" marT="5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a:rPr>
                        <a:t>Parkland Health &amp; Hospital System</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Medical City Lewisville (HCA)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Medical City Denton (HCA)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Medical City Dallas (HCA)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Medical City Los Colinas (HCA)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Baylor University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Baylor Scott &amp; White Irving</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Baylor Scott &amp; White Carrolton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Methodist Richardson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Methodist Charlton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Methodist Dallas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Texas Health Resources Dallas</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Texas Health Resources Denton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Texas Health Resources Kaufmann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UT Southwestern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Children's Health</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City Hospital  at White Rock</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Texas A&amp;M University - College of Dentistry</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900" b="1" i="0" u="none" strike="noStrike" dirty="0">
                          <a:solidFill>
                            <a:srgbClr val="000000"/>
                          </a:solidFill>
                          <a:effectLst/>
                          <a:latin typeface="Calibri"/>
                        </a:rPr>
                        <a:t>RHP 9 total</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208178">
                <a:tc>
                  <a:txBody>
                    <a:bodyPr/>
                    <a:lstStyle/>
                    <a:p>
                      <a:pPr algn="ctr" fontAlgn="b"/>
                      <a:r>
                        <a:rPr lang="en-US" sz="1200" b="0" i="0" u="none" strike="noStrike" dirty="0">
                          <a:solidFill>
                            <a:srgbClr val="000000"/>
                          </a:solidFill>
                          <a:effectLst/>
                          <a:latin typeface="Calibri"/>
                        </a:rPr>
                        <a:t>A1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Chronic Disease </a:t>
                      </a:r>
                      <a:r>
                        <a:rPr lang="en-US" sz="1200" b="0" i="0" u="none" strike="noStrike" dirty="0" err="1">
                          <a:solidFill>
                            <a:srgbClr val="000000"/>
                          </a:solidFill>
                          <a:effectLst/>
                          <a:latin typeface="Calibri"/>
                        </a:rPr>
                        <a:t>Mgmt</a:t>
                      </a:r>
                      <a:r>
                        <a:rPr lang="en-US" sz="1200" b="0" i="0" u="none" strike="noStrike" dirty="0">
                          <a:solidFill>
                            <a:srgbClr val="000000"/>
                          </a:solidFill>
                          <a:effectLst/>
                          <a:latin typeface="Calibri"/>
                        </a:rPr>
                        <a:t>:  Diabetes</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7</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8178">
                <a:tc>
                  <a:txBody>
                    <a:bodyPr/>
                    <a:lstStyle/>
                    <a:p>
                      <a:pPr algn="ctr" fontAlgn="b"/>
                      <a:r>
                        <a:rPr lang="en-US" sz="1200" b="0" i="0" u="none" strike="noStrike" dirty="0">
                          <a:solidFill>
                            <a:srgbClr val="000000"/>
                          </a:solidFill>
                          <a:effectLst/>
                          <a:latin typeface="Calibri"/>
                        </a:rPr>
                        <a:t>A2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Chronic Disease </a:t>
                      </a:r>
                      <a:r>
                        <a:rPr lang="en-US" sz="1200" b="0" i="0" u="none" strike="noStrike" dirty="0" err="1">
                          <a:solidFill>
                            <a:srgbClr val="000000"/>
                          </a:solidFill>
                          <a:effectLst/>
                          <a:latin typeface="Calibri"/>
                        </a:rPr>
                        <a:t>Mgmt</a:t>
                      </a:r>
                      <a:r>
                        <a:rPr lang="en-US" sz="1200" b="0" i="0" u="none" strike="noStrike" dirty="0">
                          <a:solidFill>
                            <a:srgbClr val="000000"/>
                          </a:solidFill>
                          <a:effectLst/>
                          <a:latin typeface="Calibri"/>
                        </a:rPr>
                        <a:t>:  Heart Disease</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7</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38255">
                <a:tc>
                  <a:txBody>
                    <a:bodyPr/>
                    <a:lstStyle/>
                    <a:p>
                      <a:pPr algn="ctr" fontAlgn="b"/>
                      <a:r>
                        <a:rPr lang="en-US" sz="1200" b="0" i="0" u="none" strike="noStrike" dirty="0">
                          <a:solidFill>
                            <a:srgbClr val="000000"/>
                          </a:solidFill>
                          <a:effectLst/>
                          <a:latin typeface="Calibri"/>
                        </a:rPr>
                        <a:t>B1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Care Transitions &amp; Hospital Readmissions</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8178">
                <a:tc>
                  <a:txBody>
                    <a:bodyPr/>
                    <a:lstStyle/>
                    <a:p>
                      <a:pPr algn="ctr" fontAlgn="b"/>
                      <a:r>
                        <a:rPr lang="en-US" sz="1200" b="0" i="0" u="none" strike="noStrike" dirty="0">
                          <a:solidFill>
                            <a:srgbClr val="000000"/>
                          </a:solidFill>
                          <a:effectLst/>
                          <a:latin typeface="Calibri"/>
                        </a:rPr>
                        <a:t>B2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Patient Navigation and ED Diversion</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4245">
                <a:tc>
                  <a:txBody>
                    <a:bodyPr/>
                    <a:lstStyle/>
                    <a:p>
                      <a:pPr algn="ctr" fontAlgn="b"/>
                      <a:r>
                        <a:rPr lang="en-US" sz="1200" b="0" i="0" u="none" strike="noStrike" dirty="0">
                          <a:solidFill>
                            <a:srgbClr val="000000"/>
                          </a:solidFill>
                          <a:effectLst/>
                          <a:latin typeface="Calibri"/>
                        </a:rPr>
                        <a:t>C1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Primary Care Prevention:  Healthy Texans</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28600">
                <a:tc>
                  <a:txBody>
                    <a:bodyPr/>
                    <a:lstStyle/>
                    <a:p>
                      <a:pPr algn="ctr" fontAlgn="b"/>
                      <a:r>
                        <a:rPr lang="en-US" sz="1200" b="0" i="0" u="none" strike="noStrike" dirty="0">
                          <a:solidFill>
                            <a:srgbClr val="000000"/>
                          </a:solidFill>
                          <a:effectLst/>
                          <a:latin typeface="Calibri"/>
                        </a:rPr>
                        <a:t>C2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Primary Care Prevention: Cancer Screening</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5</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08178">
                <a:tc>
                  <a:txBody>
                    <a:bodyPr/>
                    <a:lstStyle/>
                    <a:p>
                      <a:pPr algn="ctr" fontAlgn="b"/>
                      <a:r>
                        <a:rPr lang="en-US" sz="1200" b="0" i="0" u="none" strike="noStrike" dirty="0">
                          <a:solidFill>
                            <a:srgbClr val="000000"/>
                          </a:solidFill>
                          <a:effectLst/>
                          <a:latin typeface="Calibri"/>
                        </a:rPr>
                        <a:t>C3</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Hepatitis C</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08178">
                <a:tc>
                  <a:txBody>
                    <a:bodyPr/>
                    <a:lstStyle/>
                    <a:p>
                      <a:pPr algn="ctr" fontAlgn="b"/>
                      <a:r>
                        <a:rPr lang="en-US" sz="1200" b="0" i="0" u="none" strike="noStrike" dirty="0">
                          <a:solidFill>
                            <a:srgbClr val="000000"/>
                          </a:solidFill>
                          <a:effectLst/>
                          <a:latin typeface="Calibri"/>
                        </a:rPr>
                        <a:t>D1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Pediatric Primary Care </a:t>
                      </a:r>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08178">
                <a:tc>
                  <a:txBody>
                    <a:bodyPr/>
                    <a:lstStyle/>
                    <a:p>
                      <a:pPr algn="ctr" fontAlgn="b"/>
                      <a:r>
                        <a:rPr lang="en-US" sz="1200" b="0" i="0" u="none" strike="noStrike" dirty="0">
                          <a:solidFill>
                            <a:srgbClr val="000000"/>
                          </a:solidFill>
                          <a:effectLst/>
                          <a:latin typeface="Calibri"/>
                        </a:rPr>
                        <a:t>D3</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Pediatric Hospital Safety</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08178">
                <a:tc>
                  <a:txBody>
                    <a:bodyPr/>
                    <a:lstStyle/>
                    <a:p>
                      <a:pPr algn="ctr" fontAlgn="b"/>
                      <a:r>
                        <a:rPr lang="en-US" sz="1200" b="0" i="0" u="none" strike="noStrike" dirty="0">
                          <a:solidFill>
                            <a:srgbClr val="000000"/>
                          </a:solidFill>
                          <a:effectLst/>
                          <a:latin typeface="Calibri"/>
                        </a:rPr>
                        <a:t>D4</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Pediatric Chronic Disease </a:t>
                      </a:r>
                      <a:r>
                        <a:rPr lang="en-US" sz="1200" b="0" i="0" u="none" strike="noStrike" dirty="0" err="1">
                          <a:solidFill>
                            <a:srgbClr val="000000"/>
                          </a:solidFill>
                          <a:effectLst/>
                          <a:latin typeface="Calibri"/>
                        </a:rPr>
                        <a:t>Mgmt</a:t>
                      </a:r>
                      <a:r>
                        <a:rPr lang="en-US" sz="1200" b="0" i="0" u="none" strike="noStrike" dirty="0">
                          <a:solidFill>
                            <a:srgbClr val="000000"/>
                          </a:solidFill>
                          <a:effectLst/>
                          <a:latin typeface="Calibri"/>
                        </a:rPr>
                        <a:t>:  Asthma</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56643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71450"/>
            <a:ext cx="81724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90B1D07-1338-43D6-B8A1-D11308068F6A}" type="slidenum">
              <a:rPr lang="en-US" smtClean="0">
                <a:solidFill>
                  <a:prstClr val="black"/>
                </a:solidFill>
              </a:rPr>
              <a:pPr/>
              <a:t>2</a:t>
            </a:fld>
            <a:endParaRPr lang="en-US">
              <a:solidFill>
                <a:prstClr val="black"/>
              </a:solidFill>
            </a:endParaRPr>
          </a:p>
        </p:txBody>
      </p:sp>
      <p:sp>
        <p:nvSpPr>
          <p:cNvPr id="4" name="Oval 3"/>
          <p:cNvSpPr/>
          <p:nvPr/>
        </p:nvSpPr>
        <p:spPr>
          <a:xfrm>
            <a:off x="228600" y="1581150"/>
            <a:ext cx="3200400" cy="838200"/>
          </a:xfrm>
          <a:prstGeom prst="ellipse">
            <a:avLst/>
          </a:prstGeom>
          <a:noFill/>
          <a:ln>
            <a:solidFill>
              <a:srgbClr val="FFB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0800" y="361950"/>
            <a:ext cx="2895600" cy="369332"/>
          </a:xfrm>
          <a:prstGeom prst="rect">
            <a:avLst/>
          </a:prstGeom>
        </p:spPr>
        <p:txBody>
          <a:bodyPr wrap="square">
            <a:spAutoFit/>
          </a:bodyPr>
          <a:lstStyle/>
          <a:p>
            <a:pPr algn="ctr"/>
            <a:r>
              <a:rPr lang="en-US" dirty="0">
                <a:solidFill>
                  <a:prstClr val="black"/>
                </a:solidFill>
                <a:latin typeface="Calibri" pitchFamily="34" charset="0"/>
                <a:hlinkClick r:id="rId4"/>
              </a:rPr>
              <a:t>texasrhp9.com</a:t>
            </a:r>
            <a:r>
              <a:rPr lang="en-US" dirty="0">
                <a:solidFill>
                  <a:prstClr val="black"/>
                </a:solidFill>
                <a:latin typeface="Calibri" pitchFamily="34" charset="0"/>
              </a:rPr>
              <a:t> </a:t>
            </a:r>
            <a:endParaRPr lang="en-US" dirty="0"/>
          </a:p>
        </p:txBody>
      </p:sp>
    </p:spTree>
    <p:extLst>
      <p:ext uri="{BB962C8B-B14F-4D97-AF65-F5344CB8AC3E}">
        <p14:creationId xmlns:p14="http://schemas.microsoft.com/office/powerpoint/2010/main" val="2437832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20</a:t>
            </a:fld>
            <a:endParaRPr lang="en-US">
              <a:solidFill>
                <a:prstClr val="black"/>
              </a:solidFill>
            </a:endParaRPr>
          </a:p>
        </p:txBody>
      </p:sp>
      <p:sp>
        <p:nvSpPr>
          <p:cNvPr id="4" name="Title 3"/>
          <p:cNvSpPr>
            <a:spLocks noGrp="1"/>
          </p:cNvSpPr>
          <p:nvPr>
            <p:ph type="title"/>
          </p:nvPr>
        </p:nvSpPr>
        <p:spPr>
          <a:xfrm>
            <a:off x="381000" y="57150"/>
            <a:ext cx="8229600" cy="533400"/>
          </a:xfrm>
        </p:spPr>
        <p:txBody>
          <a:bodyPr>
            <a:normAutofit fontScale="90000"/>
          </a:bodyPr>
          <a:lstStyle/>
          <a:p>
            <a:r>
              <a:rPr lang="en-US" sz="3200" dirty="0"/>
              <a:t>Outcome Measures by Providers</a:t>
            </a:r>
          </a:p>
        </p:txBody>
      </p:sp>
      <p:graphicFrame>
        <p:nvGraphicFramePr>
          <p:cNvPr id="5" name="Table 4"/>
          <p:cNvGraphicFramePr>
            <a:graphicFrameLocks noGrp="1"/>
          </p:cNvGraphicFramePr>
          <p:nvPr>
            <p:extLst>
              <p:ext uri="{D42A27DB-BD31-4B8C-83A1-F6EECF244321}">
                <p14:modId xmlns:p14="http://schemas.microsoft.com/office/powerpoint/2010/main" val="3570307796"/>
              </p:ext>
            </p:extLst>
          </p:nvPr>
        </p:nvGraphicFramePr>
        <p:xfrm>
          <a:off x="228600" y="742950"/>
          <a:ext cx="8762992" cy="3712276"/>
        </p:xfrm>
        <a:graphic>
          <a:graphicData uri="http://schemas.openxmlformats.org/drawingml/2006/table">
            <a:tbl>
              <a:tblPr/>
              <a:tblGrid>
                <a:gridCol w="322266">
                  <a:extLst>
                    <a:ext uri="{9D8B030D-6E8A-4147-A177-3AD203B41FA5}">
                      <a16:colId xmlns="" xmlns:a16="http://schemas.microsoft.com/office/drawing/2014/main" val="20000"/>
                    </a:ext>
                  </a:extLst>
                </a:gridCol>
                <a:gridCol w="2990327">
                  <a:extLst>
                    <a:ext uri="{9D8B030D-6E8A-4147-A177-3AD203B41FA5}">
                      <a16:colId xmlns="" xmlns:a16="http://schemas.microsoft.com/office/drawing/2014/main" val="20001"/>
                    </a:ext>
                  </a:extLst>
                </a:gridCol>
                <a:gridCol w="337254">
                  <a:extLst>
                    <a:ext uri="{9D8B030D-6E8A-4147-A177-3AD203B41FA5}">
                      <a16:colId xmlns="" xmlns:a16="http://schemas.microsoft.com/office/drawing/2014/main" val="20002"/>
                    </a:ext>
                  </a:extLst>
                </a:gridCol>
                <a:gridCol w="412201">
                  <a:extLst>
                    <a:ext uri="{9D8B030D-6E8A-4147-A177-3AD203B41FA5}">
                      <a16:colId xmlns="" xmlns:a16="http://schemas.microsoft.com/office/drawing/2014/main" val="20003"/>
                    </a:ext>
                  </a:extLst>
                </a:gridCol>
                <a:gridCol w="412201">
                  <a:extLst>
                    <a:ext uri="{9D8B030D-6E8A-4147-A177-3AD203B41FA5}">
                      <a16:colId xmlns="" xmlns:a16="http://schemas.microsoft.com/office/drawing/2014/main" val="20004"/>
                    </a:ext>
                  </a:extLst>
                </a:gridCol>
                <a:gridCol w="359737">
                  <a:extLst>
                    <a:ext uri="{9D8B030D-6E8A-4147-A177-3AD203B41FA5}">
                      <a16:colId xmlns="" xmlns:a16="http://schemas.microsoft.com/office/drawing/2014/main" val="20005"/>
                    </a:ext>
                  </a:extLst>
                </a:gridCol>
                <a:gridCol w="269803">
                  <a:extLst>
                    <a:ext uri="{9D8B030D-6E8A-4147-A177-3AD203B41FA5}">
                      <a16:colId xmlns="" xmlns:a16="http://schemas.microsoft.com/office/drawing/2014/main" val="20006"/>
                    </a:ext>
                  </a:extLst>
                </a:gridCol>
                <a:gridCol w="269803">
                  <a:extLst>
                    <a:ext uri="{9D8B030D-6E8A-4147-A177-3AD203B41FA5}">
                      <a16:colId xmlns="" xmlns:a16="http://schemas.microsoft.com/office/drawing/2014/main" val="20007"/>
                    </a:ext>
                  </a:extLst>
                </a:gridCol>
                <a:gridCol w="269803">
                  <a:extLst>
                    <a:ext uri="{9D8B030D-6E8A-4147-A177-3AD203B41FA5}">
                      <a16:colId xmlns="" xmlns:a16="http://schemas.microsoft.com/office/drawing/2014/main" val="20008"/>
                    </a:ext>
                  </a:extLst>
                </a:gridCol>
                <a:gridCol w="269803">
                  <a:extLst>
                    <a:ext uri="{9D8B030D-6E8A-4147-A177-3AD203B41FA5}">
                      <a16:colId xmlns="" xmlns:a16="http://schemas.microsoft.com/office/drawing/2014/main" val="20009"/>
                    </a:ext>
                  </a:extLst>
                </a:gridCol>
                <a:gridCol w="269803">
                  <a:extLst>
                    <a:ext uri="{9D8B030D-6E8A-4147-A177-3AD203B41FA5}">
                      <a16:colId xmlns="" xmlns:a16="http://schemas.microsoft.com/office/drawing/2014/main" val="20010"/>
                    </a:ext>
                  </a:extLst>
                </a:gridCol>
                <a:gridCol w="269803">
                  <a:extLst>
                    <a:ext uri="{9D8B030D-6E8A-4147-A177-3AD203B41FA5}">
                      <a16:colId xmlns="" xmlns:a16="http://schemas.microsoft.com/office/drawing/2014/main" val="20011"/>
                    </a:ext>
                  </a:extLst>
                </a:gridCol>
                <a:gridCol w="269803">
                  <a:extLst>
                    <a:ext uri="{9D8B030D-6E8A-4147-A177-3AD203B41FA5}">
                      <a16:colId xmlns="" xmlns:a16="http://schemas.microsoft.com/office/drawing/2014/main" val="20012"/>
                    </a:ext>
                  </a:extLst>
                </a:gridCol>
                <a:gridCol w="269803">
                  <a:extLst>
                    <a:ext uri="{9D8B030D-6E8A-4147-A177-3AD203B41FA5}">
                      <a16:colId xmlns="" xmlns:a16="http://schemas.microsoft.com/office/drawing/2014/main" val="20013"/>
                    </a:ext>
                  </a:extLst>
                </a:gridCol>
                <a:gridCol w="269803">
                  <a:extLst>
                    <a:ext uri="{9D8B030D-6E8A-4147-A177-3AD203B41FA5}">
                      <a16:colId xmlns="" xmlns:a16="http://schemas.microsoft.com/office/drawing/2014/main" val="20014"/>
                    </a:ext>
                  </a:extLst>
                </a:gridCol>
                <a:gridCol w="269803">
                  <a:extLst>
                    <a:ext uri="{9D8B030D-6E8A-4147-A177-3AD203B41FA5}">
                      <a16:colId xmlns="" xmlns:a16="http://schemas.microsoft.com/office/drawing/2014/main" val="20015"/>
                    </a:ext>
                  </a:extLst>
                </a:gridCol>
                <a:gridCol w="269803">
                  <a:extLst>
                    <a:ext uri="{9D8B030D-6E8A-4147-A177-3AD203B41FA5}">
                      <a16:colId xmlns="" xmlns:a16="http://schemas.microsoft.com/office/drawing/2014/main" val="20016"/>
                    </a:ext>
                  </a:extLst>
                </a:gridCol>
                <a:gridCol w="200396">
                  <a:extLst>
                    <a:ext uri="{9D8B030D-6E8A-4147-A177-3AD203B41FA5}">
                      <a16:colId xmlns="" xmlns:a16="http://schemas.microsoft.com/office/drawing/2014/main" val="20017"/>
                    </a:ext>
                  </a:extLst>
                </a:gridCol>
                <a:gridCol w="221171">
                  <a:extLst>
                    <a:ext uri="{9D8B030D-6E8A-4147-A177-3AD203B41FA5}">
                      <a16:colId xmlns="" xmlns:a16="http://schemas.microsoft.com/office/drawing/2014/main" val="20018"/>
                    </a:ext>
                  </a:extLst>
                </a:gridCol>
                <a:gridCol w="269803">
                  <a:extLst>
                    <a:ext uri="{9D8B030D-6E8A-4147-A177-3AD203B41FA5}">
                      <a16:colId xmlns="" xmlns:a16="http://schemas.microsoft.com/office/drawing/2014/main" val="20019"/>
                    </a:ext>
                  </a:extLst>
                </a:gridCol>
                <a:gridCol w="269803">
                  <a:extLst>
                    <a:ext uri="{9D8B030D-6E8A-4147-A177-3AD203B41FA5}">
                      <a16:colId xmlns="" xmlns:a16="http://schemas.microsoft.com/office/drawing/2014/main" val="20020"/>
                    </a:ext>
                  </a:extLst>
                </a:gridCol>
              </a:tblGrid>
              <a:tr h="1558636">
                <a:tc gridSpan="2">
                  <a:txBody>
                    <a:bodyPr/>
                    <a:lstStyle/>
                    <a:p>
                      <a:pPr algn="ctr" fontAlgn="ctr"/>
                      <a:r>
                        <a:rPr lang="en-US" sz="1400" b="1" i="0" u="none" strike="noStrike" dirty="0">
                          <a:solidFill>
                            <a:srgbClr val="000000"/>
                          </a:solidFill>
                          <a:effectLst/>
                          <a:latin typeface="Calibri"/>
                        </a:rPr>
                        <a:t>Hospitals and Physician Practices</a:t>
                      </a:r>
                    </a:p>
                  </a:txBody>
                  <a:tcPr marL="5541" marR="5541" marT="5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a:rPr>
                        <a:t>Parkland Health &amp; Hospital System</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Medical City Lewisville  (HCA)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Medical City Denton (HCA)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Medical City Dallas (HCA)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Medical City Los Colinas(HCA)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Baylor University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Baylor Scott &amp; White Irving</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Baylor Scott &amp; White Carrolton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Methodist Richardson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Methodist Charlton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Methodist Dallas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Texas Health Resources Dallas</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Texas Health Resources Denton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Texas Health Resources Kaufmann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UT Southwestern Medical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Children's Health</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City Hospital at White Rock</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Texas A&amp;M University - College of Dentistry</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900" b="1" i="0" u="none" strike="noStrike" baseline="0" dirty="0">
                          <a:solidFill>
                            <a:srgbClr val="000000"/>
                          </a:solidFill>
                          <a:effectLst/>
                          <a:latin typeface="Calibri"/>
                        </a:rPr>
                        <a:t>RHP 9 Total</a:t>
                      </a:r>
                      <a:endParaRPr lang="en-US" sz="900" b="1" i="0" u="none" strike="noStrike" dirty="0">
                        <a:solidFill>
                          <a:srgbClr val="000000"/>
                        </a:solidFill>
                        <a:effectLst/>
                        <a:latin typeface="Calibri"/>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215364">
                <a:tc>
                  <a:txBody>
                    <a:bodyPr/>
                    <a:lstStyle/>
                    <a:p>
                      <a:pPr algn="ctr" fontAlgn="b"/>
                      <a:r>
                        <a:rPr lang="en-US" sz="1200" b="0" i="0" u="none" strike="noStrike" dirty="0">
                          <a:solidFill>
                            <a:srgbClr val="000000"/>
                          </a:solidFill>
                          <a:effectLst/>
                          <a:latin typeface="Calibri"/>
                        </a:rPr>
                        <a:t>D5</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Pediatric Chronic Disease </a:t>
                      </a:r>
                      <a:r>
                        <a:rPr lang="en-US" sz="1200" b="0" i="0" u="none" strike="noStrike" dirty="0" err="1">
                          <a:solidFill>
                            <a:srgbClr val="000000"/>
                          </a:solidFill>
                          <a:effectLst/>
                          <a:latin typeface="Calibri"/>
                        </a:rPr>
                        <a:t>Mgmt</a:t>
                      </a:r>
                      <a:r>
                        <a:rPr lang="en-US" sz="1200" b="0" i="0" u="none" strike="noStrike" dirty="0">
                          <a:solidFill>
                            <a:srgbClr val="000000"/>
                          </a:solidFill>
                          <a:effectLst/>
                          <a:latin typeface="Calibri"/>
                        </a:rPr>
                        <a:t>: Diabetes</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5364">
                <a:tc>
                  <a:txBody>
                    <a:bodyPr/>
                    <a:lstStyle/>
                    <a:p>
                      <a:pPr algn="ctr" fontAlgn="b"/>
                      <a:r>
                        <a:rPr lang="en-US" sz="1200" b="0" i="0" u="none" strike="noStrike" dirty="0">
                          <a:solidFill>
                            <a:srgbClr val="000000"/>
                          </a:solidFill>
                          <a:effectLst/>
                          <a:latin typeface="Calibri"/>
                        </a:rPr>
                        <a:t>E1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Improved Maternal Care</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5364">
                <a:tc>
                  <a:txBody>
                    <a:bodyPr/>
                    <a:lstStyle/>
                    <a:p>
                      <a:pPr algn="ctr" fontAlgn="b"/>
                      <a:r>
                        <a:rPr lang="en-US" sz="1200" b="0" i="0" u="none" strike="noStrike" dirty="0">
                          <a:solidFill>
                            <a:srgbClr val="000000"/>
                          </a:solidFill>
                          <a:effectLst/>
                          <a:latin typeface="Calibri"/>
                        </a:rPr>
                        <a:t>E2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Maternal Safety</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15364">
                <a:tc>
                  <a:txBody>
                    <a:bodyPr/>
                    <a:lstStyle/>
                    <a:p>
                      <a:pPr algn="ctr" fontAlgn="b"/>
                      <a:r>
                        <a:rPr lang="en-US" sz="1200" b="0" i="0" u="none" strike="noStrike" dirty="0">
                          <a:solidFill>
                            <a:srgbClr val="000000"/>
                          </a:solidFill>
                          <a:effectLst/>
                          <a:latin typeface="Calibri"/>
                        </a:rPr>
                        <a:t>F1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Improved Access to Adult Dental Care</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15364">
                <a:tc>
                  <a:txBody>
                    <a:bodyPr/>
                    <a:lstStyle/>
                    <a:p>
                      <a:pPr algn="ctr" fontAlgn="b"/>
                      <a:r>
                        <a:rPr lang="en-US" sz="1200" b="0" i="0" u="none" strike="noStrike" dirty="0">
                          <a:solidFill>
                            <a:srgbClr val="000000"/>
                          </a:solidFill>
                          <a:effectLst/>
                          <a:latin typeface="Calibri"/>
                        </a:rPr>
                        <a:t>F2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Preventive Pediatric Dental</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15364">
                <a:tc>
                  <a:txBody>
                    <a:bodyPr/>
                    <a:lstStyle/>
                    <a:p>
                      <a:pPr algn="ctr" fontAlgn="b"/>
                      <a:r>
                        <a:rPr lang="en-US" sz="1200" b="0" i="0" u="none" strike="noStrike" dirty="0">
                          <a:solidFill>
                            <a:srgbClr val="000000"/>
                          </a:solidFill>
                          <a:effectLst/>
                          <a:latin typeface="Calibri"/>
                        </a:rPr>
                        <a:t>G1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Palliative Care</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15364">
                <a:tc>
                  <a:txBody>
                    <a:bodyPr/>
                    <a:lstStyle/>
                    <a:p>
                      <a:pPr algn="ctr" fontAlgn="b"/>
                      <a:r>
                        <a:rPr lang="en-US" sz="1200" b="0" i="0" u="none" strike="noStrike" dirty="0">
                          <a:solidFill>
                            <a:srgbClr val="000000"/>
                          </a:solidFill>
                          <a:effectLst/>
                          <a:latin typeface="Calibri"/>
                        </a:rPr>
                        <a:t>H1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Integration of PC/BH</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15364">
                <a:tc>
                  <a:txBody>
                    <a:bodyPr/>
                    <a:lstStyle/>
                    <a:p>
                      <a:pPr algn="ctr" fontAlgn="b"/>
                      <a:r>
                        <a:rPr lang="en-US" sz="1200" b="0" i="0" u="none" strike="noStrike" dirty="0">
                          <a:solidFill>
                            <a:srgbClr val="000000"/>
                          </a:solidFill>
                          <a:effectLst/>
                          <a:latin typeface="Calibri"/>
                        </a:rPr>
                        <a:t>H2</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Behavorial Health and Appropriate Utilization</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15364">
                <a:tc>
                  <a:txBody>
                    <a:bodyPr/>
                    <a:lstStyle/>
                    <a:p>
                      <a:pPr algn="ctr" fontAlgn="b"/>
                      <a:r>
                        <a:rPr lang="en-US" sz="1200" b="0" i="0" u="none" strike="noStrike" dirty="0">
                          <a:solidFill>
                            <a:srgbClr val="000000"/>
                          </a:solidFill>
                          <a:effectLst/>
                          <a:latin typeface="Calibri"/>
                        </a:rPr>
                        <a:t>I1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Specialty Care</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15364">
                <a:tc>
                  <a:txBody>
                    <a:bodyPr/>
                    <a:lstStyle/>
                    <a:p>
                      <a:pPr algn="ctr" fontAlgn="b"/>
                      <a:r>
                        <a:rPr lang="en-US" sz="1200" b="0" i="0" u="none" strike="noStrike" dirty="0">
                          <a:solidFill>
                            <a:srgbClr val="000000"/>
                          </a:solidFill>
                          <a:effectLst/>
                          <a:latin typeface="Calibri"/>
                        </a:rPr>
                        <a:t>J1</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Hospital Safety</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6</a:t>
                      </a:r>
                    </a:p>
                  </a:txBody>
                  <a:tcPr marL="5541" marR="5541" marT="55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748468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21</a:t>
            </a:fld>
            <a:endParaRPr lang="en-US">
              <a:solidFill>
                <a:prstClr val="black"/>
              </a:solidFill>
            </a:endParaRPr>
          </a:p>
        </p:txBody>
      </p:sp>
      <p:sp>
        <p:nvSpPr>
          <p:cNvPr id="4" name="Title 3"/>
          <p:cNvSpPr>
            <a:spLocks noGrp="1"/>
          </p:cNvSpPr>
          <p:nvPr>
            <p:ph type="title"/>
          </p:nvPr>
        </p:nvSpPr>
        <p:spPr>
          <a:xfrm>
            <a:off x="457200" y="133350"/>
            <a:ext cx="8229600" cy="857250"/>
          </a:xfrm>
        </p:spPr>
        <p:txBody>
          <a:bodyPr>
            <a:normAutofit/>
          </a:bodyPr>
          <a:lstStyle/>
          <a:p>
            <a:r>
              <a:rPr lang="en-US" sz="3200" dirty="0"/>
              <a:t>Outcome Measures by Providers</a:t>
            </a:r>
          </a:p>
        </p:txBody>
      </p:sp>
      <p:graphicFrame>
        <p:nvGraphicFramePr>
          <p:cNvPr id="5" name="Table 4"/>
          <p:cNvGraphicFramePr>
            <a:graphicFrameLocks noGrp="1"/>
          </p:cNvGraphicFramePr>
          <p:nvPr>
            <p:extLst>
              <p:ext uri="{D42A27DB-BD31-4B8C-83A1-F6EECF244321}">
                <p14:modId xmlns:p14="http://schemas.microsoft.com/office/powerpoint/2010/main" val="59666945"/>
              </p:ext>
            </p:extLst>
          </p:nvPr>
        </p:nvGraphicFramePr>
        <p:xfrm>
          <a:off x="228600" y="895351"/>
          <a:ext cx="8534400" cy="3446369"/>
        </p:xfrm>
        <a:graphic>
          <a:graphicData uri="http://schemas.openxmlformats.org/drawingml/2006/table">
            <a:tbl>
              <a:tblPr/>
              <a:tblGrid>
                <a:gridCol w="586229">
                  <a:extLst>
                    <a:ext uri="{9D8B030D-6E8A-4147-A177-3AD203B41FA5}">
                      <a16:colId xmlns="" xmlns:a16="http://schemas.microsoft.com/office/drawing/2014/main" val="20000"/>
                    </a:ext>
                  </a:extLst>
                </a:gridCol>
                <a:gridCol w="5890771">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84433">
                  <a:extLst>
                    <a:ext uri="{9D8B030D-6E8A-4147-A177-3AD203B41FA5}">
                      <a16:colId xmlns="" xmlns:a16="http://schemas.microsoft.com/office/drawing/2014/main" val="20003"/>
                    </a:ext>
                  </a:extLst>
                </a:gridCol>
                <a:gridCol w="548081">
                  <a:extLst>
                    <a:ext uri="{9D8B030D-6E8A-4147-A177-3AD203B41FA5}">
                      <a16:colId xmlns="" xmlns:a16="http://schemas.microsoft.com/office/drawing/2014/main" val="20004"/>
                    </a:ext>
                  </a:extLst>
                </a:gridCol>
                <a:gridCol w="391486">
                  <a:extLst>
                    <a:ext uri="{9D8B030D-6E8A-4147-A177-3AD203B41FA5}">
                      <a16:colId xmlns="" xmlns:a16="http://schemas.microsoft.com/office/drawing/2014/main" val="20005"/>
                    </a:ext>
                  </a:extLst>
                </a:gridCol>
              </a:tblGrid>
              <a:tr h="1275608">
                <a:tc gridSpan="2">
                  <a:txBody>
                    <a:bodyPr/>
                    <a:lstStyle/>
                    <a:p>
                      <a:pPr algn="ctr" fontAlgn="ctr"/>
                      <a:r>
                        <a:rPr lang="en-US" sz="1400" b="1" i="0" u="none" strike="noStrike" dirty="0">
                          <a:solidFill>
                            <a:srgbClr val="000000"/>
                          </a:solidFill>
                          <a:effectLst/>
                          <a:latin typeface="Calibri"/>
                        </a:rPr>
                        <a:t>Community Mental Health Centers</a:t>
                      </a:r>
                    </a:p>
                  </a:txBody>
                  <a:tcPr marL="6309" marR="6309" marT="6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a:rPr>
                        <a:t>Metrocare Services</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0" i="0" u="none" strike="noStrike" dirty="0">
                          <a:solidFill>
                            <a:srgbClr val="000000"/>
                          </a:solidFill>
                          <a:effectLst/>
                          <a:latin typeface="Calibri"/>
                        </a:rPr>
                        <a:t>Lakes Regional Community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0" i="0" u="none" strike="noStrike" dirty="0">
                          <a:solidFill>
                            <a:srgbClr val="000000"/>
                          </a:solidFill>
                          <a:effectLst/>
                          <a:latin typeface="Calibri"/>
                        </a:rPr>
                        <a:t>Denton County MHMR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1" i="0" u="none" strike="noStrike" dirty="0">
                          <a:solidFill>
                            <a:srgbClr val="000000"/>
                          </a:solidFill>
                          <a:effectLst/>
                          <a:latin typeface="Calibri"/>
                        </a:rPr>
                        <a:t> RHP 9 Total</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 xmlns:a16="http://schemas.microsoft.com/office/drawing/2014/main" val="10000"/>
                  </a:ext>
                </a:extLst>
              </a:tr>
              <a:tr h="197942">
                <a:tc>
                  <a:txBody>
                    <a:bodyPr/>
                    <a:lstStyle/>
                    <a:p>
                      <a:pPr algn="l" fontAlgn="t"/>
                      <a:r>
                        <a:rPr lang="en-US" sz="1200" b="0" i="0" u="none" strike="noStrike" dirty="0">
                          <a:solidFill>
                            <a:srgbClr val="000000"/>
                          </a:solidFill>
                          <a:effectLst/>
                          <a:latin typeface="Calibri"/>
                        </a:rPr>
                        <a:t>M1-103</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Controlling High Blood Pressure</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97942">
                <a:tc>
                  <a:txBody>
                    <a:bodyPr/>
                    <a:lstStyle/>
                    <a:p>
                      <a:pPr algn="l" fontAlgn="t"/>
                      <a:r>
                        <a:rPr lang="en-US" sz="1200" b="0" i="0" u="none" strike="noStrike">
                          <a:solidFill>
                            <a:srgbClr val="000000"/>
                          </a:solidFill>
                          <a:effectLst/>
                          <a:latin typeface="Calibri"/>
                        </a:rPr>
                        <a:t>M1-105</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Preventive Care &amp; Screening: Tobacco Use: Screening &amp; Cessation Intervention</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97942">
                <a:tc>
                  <a:txBody>
                    <a:bodyPr/>
                    <a:lstStyle/>
                    <a:p>
                      <a:pPr algn="l" fontAlgn="t"/>
                      <a:r>
                        <a:rPr lang="en-US" sz="1200" b="0" i="0" u="none" strike="noStrike">
                          <a:solidFill>
                            <a:srgbClr val="000000"/>
                          </a:solidFill>
                          <a:effectLst/>
                          <a:latin typeface="Calibri"/>
                        </a:rPr>
                        <a:t>M1-115</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Comprehensive Diabetes Care: Hemoglobin A1c (HbA1c) Poor Control (&gt;9.0%)</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97942">
                <a:tc>
                  <a:txBody>
                    <a:bodyPr/>
                    <a:lstStyle/>
                    <a:p>
                      <a:pPr algn="l" fontAlgn="t"/>
                      <a:r>
                        <a:rPr lang="en-US" sz="1200" b="0" i="0" u="none" strike="noStrike">
                          <a:solidFill>
                            <a:srgbClr val="000000"/>
                          </a:solidFill>
                          <a:effectLst/>
                          <a:latin typeface="Calibri"/>
                        </a:rPr>
                        <a:t>M1-125</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Antidepressant Medication Management (AMM-AD)</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97942">
                <a:tc>
                  <a:txBody>
                    <a:bodyPr/>
                    <a:lstStyle/>
                    <a:p>
                      <a:pPr algn="l" fontAlgn="t"/>
                      <a:r>
                        <a:rPr lang="en-US" sz="1200" b="0" i="0" u="none" strike="noStrike">
                          <a:solidFill>
                            <a:srgbClr val="000000"/>
                          </a:solidFill>
                          <a:effectLst/>
                          <a:latin typeface="Calibri"/>
                        </a:rPr>
                        <a:t>M1-146</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Screening for Clinical Depression and Follow-Up Plan (CDF-AD)</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97942">
                <a:tc>
                  <a:txBody>
                    <a:bodyPr/>
                    <a:lstStyle/>
                    <a:p>
                      <a:pPr algn="l" fontAlgn="t"/>
                      <a:r>
                        <a:rPr lang="en-US" sz="1200" b="0" i="0" u="none" strike="noStrike">
                          <a:solidFill>
                            <a:srgbClr val="000000"/>
                          </a:solidFill>
                          <a:effectLst/>
                          <a:latin typeface="Calibri"/>
                        </a:rPr>
                        <a:t>M1-147</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Preventive Care and Screening: Body Mass Index (BMI) Screening and Follow-Up</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97942">
                <a:tc>
                  <a:txBody>
                    <a:bodyPr/>
                    <a:lstStyle/>
                    <a:p>
                      <a:pPr algn="l" fontAlgn="t"/>
                      <a:r>
                        <a:rPr lang="en-US" sz="1200" b="0" i="0" u="none" strike="noStrike">
                          <a:solidFill>
                            <a:srgbClr val="000000"/>
                          </a:solidFill>
                          <a:effectLst/>
                          <a:latin typeface="Calibri"/>
                        </a:rPr>
                        <a:t>M1-160</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Follow-Up after Hospitalization for MI</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97942">
                <a:tc>
                  <a:txBody>
                    <a:bodyPr/>
                    <a:lstStyle/>
                    <a:p>
                      <a:pPr algn="l" fontAlgn="t"/>
                      <a:r>
                        <a:rPr lang="en-US" sz="1200" b="0" i="0" u="none" strike="noStrike">
                          <a:solidFill>
                            <a:srgbClr val="000000"/>
                          </a:solidFill>
                          <a:effectLst/>
                          <a:latin typeface="Calibri"/>
                        </a:rPr>
                        <a:t>M1-180</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Adherence to Antipsychotics for Individuals with Schizophrenia (SAA-AD)</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89283">
                <a:tc>
                  <a:txBody>
                    <a:bodyPr/>
                    <a:lstStyle/>
                    <a:p>
                      <a:pPr algn="l" fontAlgn="t"/>
                      <a:r>
                        <a:rPr lang="en-US" sz="1200" b="0" i="0" u="none" strike="noStrike">
                          <a:solidFill>
                            <a:srgbClr val="000000"/>
                          </a:solidFill>
                          <a:effectLst/>
                          <a:latin typeface="Calibri"/>
                        </a:rPr>
                        <a:t>M1-182</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Diabetes Screening for People With Schizophrenia or Bipolar Disorder Who Are Using Antipsychotic Medications (SSD-AD)</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97942">
                <a:tc>
                  <a:txBody>
                    <a:bodyPr/>
                    <a:lstStyle/>
                    <a:p>
                      <a:pPr algn="l" fontAlgn="t"/>
                      <a:r>
                        <a:rPr lang="en-US" sz="1200" b="0" i="0" u="none" strike="noStrike">
                          <a:solidFill>
                            <a:srgbClr val="000000"/>
                          </a:solidFill>
                          <a:effectLst/>
                          <a:latin typeface="Calibri"/>
                        </a:rPr>
                        <a:t>M1-207</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Diabetes care: BP control (&lt;140/90mm Hg)</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913966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22</a:t>
            </a:fld>
            <a:endParaRPr lang="en-US">
              <a:solidFill>
                <a:prstClr val="black"/>
              </a:solidFill>
            </a:endParaRPr>
          </a:p>
        </p:txBody>
      </p:sp>
      <p:sp>
        <p:nvSpPr>
          <p:cNvPr id="6" name="Title 5"/>
          <p:cNvSpPr>
            <a:spLocks noGrp="1"/>
          </p:cNvSpPr>
          <p:nvPr>
            <p:ph type="title"/>
          </p:nvPr>
        </p:nvSpPr>
        <p:spPr/>
        <p:txBody>
          <a:bodyPr>
            <a:normAutofit/>
          </a:bodyPr>
          <a:lstStyle/>
          <a:p>
            <a:r>
              <a:rPr lang="en-US" sz="3200" dirty="0"/>
              <a:t>Outcome Measures by Providers</a:t>
            </a:r>
          </a:p>
        </p:txBody>
      </p:sp>
      <p:graphicFrame>
        <p:nvGraphicFramePr>
          <p:cNvPr id="7" name="Table 6"/>
          <p:cNvGraphicFramePr>
            <a:graphicFrameLocks noGrp="1"/>
          </p:cNvGraphicFramePr>
          <p:nvPr>
            <p:extLst>
              <p:ext uri="{D42A27DB-BD31-4B8C-83A1-F6EECF244321}">
                <p14:modId xmlns:p14="http://schemas.microsoft.com/office/powerpoint/2010/main" val="1200833780"/>
              </p:ext>
            </p:extLst>
          </p:nvPr>
        </p:nvGraphicFramePr>
        <p:xfrm>
          <a:off x="228600" y="1047750"/>
          <a:ext cx="8610600" cy="3205388"/>
        </p:xfrm>
        <a:graphic>
          <a:graphicData uri="http://schemas.openxmlformats.org/drawingml/2006/table">
            <a:tbl>
              <a:tblPr/>
              <a:tblGrid>
                <a:gridCol w="662429">
                  <a:extLst>
                    <a:ext uri="{9D8B030D-6E8A-4147-A177-3AD203B41FA5}">
                      <a16:colId xmlns="" xmlns:a16="http://schemas.microsoft.com/office/drawing/2014/main" val="20000"/>
                    </a:ext>
                  </a:extLst>
                </a:gridCol>
                <a:gridCol w="6043171">
                  <a:extLst>
                    <a:ext uri="{9D8B030D-6E8A-4147-A177-3AD203B41FA5}">
                      <a16:colId xmlns="" xmlns:a16="http://schemas.microsoft.com/office/drawing/2014/main" val="20001"/>
                    </a:ext>
                  </a:extLst>
                </a:gridCol>
                <a:gridCol w="4572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381000">
                  <a:extLst>
                    <a:ext uri="{9D8B030D-6E8A-4147-A177-3AD203B41FA5}">
                      <a16:colId xmlns="" xmlns:a16="http://schemas.microsoft.com/office/drawing/2014/main" val="20005"/>
                    </a:ext>
                  </a:extLst>
                </a:gridCol>
              </a:tblGrid>
              <a:tr h="1219200">
                <a:tc gridSpan="2">
                  <a:txBody>
                    <a:bodyPr/>
                    <a:lstStyle/>
                    <a:p>
                      <a:pPr algn="ctr" fontAlgn="ctr"/>
                      <a:r>
                        <a:rPr lang="en-US" sz="1400" b="1" i="0" u="none" strike="noStrike" dirty="0">
                          <a:solidFill>
                            <a:srgbClr val="000000"/>
                          </a:solidFill>
                          <a:effectLst/>
                          <a:latin typeface="Calibri"/>
                        </a:rPr>
                        <a:t>Community Mental Health Centers</a:t>
                      </a:r>
                    </a:p>
                  </a:txBody>
                  <a:tcPr marL="7576" marR="7576" marT="75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a:rPr>
                        <a:t>Metrocare Services</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0" i="0" u="none" strike="noStrike" dirty="0">
                          <a:solidFill>
                            <a:srgbClr val="000000"/>
                          </a:solidFill>
                          <a:effectLst/>
                          <a:latin typeface="Calibri"/>
                        </a:rPr>
                        <a:t>Lakes Regional Community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0" i="0" u="none" strike="noStrike" dirty="0">
                          <a:solidFill>
                            <a:srgbClr val="000000"/>
                          </a:solidFill>
                          <a:effectLst/>
                          <a:latin typeface="Calibri"/>
                        </a:rPr>
                        <a:t>Denton County MHMR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1" i="0" u="none" strike="noStrike" dirty="0">
                          <a:solidFill>
                            <a:srgbClr val="000000"/>
                          </a:solidFill>
                          <a:effectLst/>
                          <a:latin typeface="Calibri"/>
                        </a:rPr>
                        <a:t> RHP</a:t>
                      </a:r>
                      <a:r>
                        <a:rPr lang="en-US" sz="1200" b="1" i="0" u="none" strike="noStrike" baseline="0" dirty="0">
                          <a:solidFill>
                            <a:srgbClr val="000000"/>
                          </a:solidFill>
                          <a:effectLst/>
                          <a:latin typeface="Calibri"/>
                        </a:rPr>
                        <a:t> 9 </a:t>
                      </a:r>
                      <a:r>
                        <a:rPr lang="en-US" sz="1200" b="1" i="0" u="none" strike="noStrike" dirty="0">
                          <a:solidFill>
                            <a:srgbClr val="000000"/>
                          </a:solidFill>
                          <a:effectLst/>
                          <a:latin typeface="Calibri"/>
                        </a:rPr>
                        <a:t>Total</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 xmlns:a16="http://schemas.microsoft.com/office/drawing/2014/main" val="10000"/>
                  </a:ext>
                </a:extLst>
              </a:tr>
              <a:tr h="197692">
                <a:tc>
                  <a:txBody>
                    <a:bodyPr/>
                    <a:lstStyle/>
                    <a:p>
                      <a:pPr algn="l" fontAlgn="t"/>
                      <a:r>
                        <a:rPr lang="en-US" sz="1200" b="0" i="0" u="none" strike="noStrike" dirty="0">
                          <a:solidFill>
                            <a:srgbClr val="000000"/>
                          </a:solidFill>
                          <a:effectLst/>
                          <a:latin typeface="Calibri"/>
                        </a:rPr>
                        <a:t>M1-210</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Preventive Care and Screening: Screening for High Blood Pressure and Follow-Up Documented</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97692">
                <a:tc>
                  <a:txBody>
                    <a:bodyPr/>
                    <a:lstStyle/>
                    <a:p>
                      <a:pPr algn="l" fontAlgn="t"/>
                      <a:r>
                        <a:rPr lang="en-US" sz="1200" b="0" i="0" u="none" strike="noStrike" dirty="0">
                          <a:solidFill>
                            <a:srgbClr val="000000"/>
                          </a:solidFill>
                          <a:effectLst/>
                          <a:latin typeface="Calibri"/>
                        </a:rPr>
                        <a:t>M1-211</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Weight Assessment and Counseling for Nutrition and Physical Activity for Children/ Adolescents</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97692">
                <a:tc>
                  <a:txBody>
                    <a:bodyPr/>
                    <a:lstStyle/>
                    <a:p>
                      <a:pPr algn="l" fontAlgn="t"/>
                      <a:r>
                        <a:rPr lang="en-US" sz="1200" b="0" i="0" u="none" strike="noStrike">
                          <a:solidFill>
                            <a:srgbClr val="000000"/>
                          </a:solidFill>
                          <a:effectLst/>
                          <a:latin typeface="Calibri"/>
                        </a:rPr>
                        <a:t>M1-255</a:t>
                      </a:r>
                    </a:p>
                  </a:txBody>
                  <a:tcPr marL="6309" marR="6309" marT="63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Follow-up Care for Children Prescribed ADHD Medication (ADD)</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6309" marR="6309" marT="63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99016">
                <a:tc>
                  <a:txBody>
                    <a:bodyPr/>
                    <a:lstStyle/>
                    <a:p>
                      <a:pPr algn="l" fontAlgn="t"/>
                      <a:r>
                        <a:rPr lang="en-US" sz="1200" b="0" i="0" u="none" strike="noStrike" dirty="0">
                          <a:solidFill>
                            <a:srgbClr val="000000"/>
                          </a:solidFill>
                          <a:effectLst/>
                          <a:latin typeface="Calibri"/>
                        </a:rPr>
                        <a:t>M1-257</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Care Planning for Dual Diagnosis</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99016">
                <a:tc>
                  <a:txBody>
                    <a:bodyPr/>
                    <a:lstStyle/>
                    <a:p>
                      <a:pPr algn="l" fontAlgn="t"/>
                      <a:r>
                        <a:rPr lang="en-US" sz="1200" b="0" i="0" u="none" strike="noStrike">
                          <a:solidFill>
                            <a:srgbClr val="000000"/>
                          </a:solidFill>
                          <a:effectLst/>
                          <a:latin typeface="Calibri"/>
                        </a:rPr>
                        <a:t>M1-259</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Assignment of Primary Care Physician to Individuals with Schizophrenia</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99016">
                <a:tc>
                  <a:txBody>
                    <a:bodyPr/>
                    <a:lstStyle/>
                    <a:p>
                      <a:pPr algn="l" fontAlgn="t"/>
                      <a:r>
                        <a:rPr lang="en-US" sz="1200" b="0" i="0" u="none" strike="noStrike">
                          <a:solidFill>
                            <a:srgbClr val="000000"/>
                          </a:solidFill>
                          <a:effectLst/>
                          <a:latin typeface="Calibri"/>
                        </a:rPr>
                        <a:t>M1-261</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Assessment for SU Problems of Psychiatric Patients</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99016">
                <a:tc>
                  <a:txBody>
                    <a:bodyPr/>
                    <a:lstStyle/>
                    <a:p>
                      <a:pPr algn="l" fontAlgn="t"/>
                      <a:r>
                        <a:rPr lang="en-US" sz="1200" b="0" i="0" u="none" strike="noStrike">
                          <a:solidFill>
                            <a:srgbClr val="000000"/>
                          </a:solidFill>
                          <a:effectLst/>
                          <a:latin typeface="Calibri"/>
                        </a:rPr>
                        <a:t>M1-262</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Assessment of Risk to Self/Others</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99016">
                <a:tc>
                  <a:txBody>
                    <a:bodyPr/>
                    <a:lstStyle/>
                    <a:p>
                      <a:pPr algn="l" fontAlgn="t"/>
                      <a:r>
                        <a:rPr lang="en-US" sz="1200" b="0" i="0" u="none" strike="noStrike">
                          <a:solidFill>
                            <a:srgbClr val="000000"/>
                          </a:solidFill>
                          <a:effectLst/>
                          <a:latin typeface="Calibri"/>
                        </a:rPr>
                        <a:t>M1-263</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Assessment for Psychosocial Issues of Psychiatric Patients</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99016">
                <a:tc>
                  <a:txBody>
                    <a:bodyPr/>
                    <a:lstStyle/>
                    <a:p>
                      <a:pPr algn="l" fontAlgn="t"/>
                      <a:r>
                        <a:rPr lang="en-US" sz="1200" b="0" i="0" u="none" strike="noStrike">
                          <a:solidFill>
                            <a:srgbClr val="000000"/>
                          </a:solidFill>
                          <a:effectLst/>
                          <a:latin typeface="Calibri"/>
                        </a:rPr>
                        <a:t>M1-265</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Housing Assessment for Individuals with Schizophrenia</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199016">
                <a:tc>
                  <a:txBody>
                    <a:bodyPr/>
                    <a:lstStyle/>
                    <a:p>
                      <a:pPr algn="l" fontAlgn="t"/>
                      <a:r>
                        <a:rPr lang="en-US" sz="1200" b="0" i="0" u="none" strike="noStrike">
                          <a:solidFill>
                            <a:srgbClr val="000000"/>
                          </a:solidFill>
                          <a:effectLst/>
                          <a:latin typeface="Calibri"/>
                        </a:rPr>
                        <a:t>M1-266</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Independent Living Skills Assessment for Individuals with Schizophrenia</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7576" marR="7576" marT="75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245541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23</a:t>
            </a:fld>
            <a:endParaRPr lang="en-US">
              <a:solidFill>
                <a:prstClr val="black"/>
              </a:solidFill>
            </a:endParaRPr>
          </a:p>
        </p:txBody>
      </p:sp>
      <p:sp>
        <p:nvSpPr>
          <p:cNvPr id="4" name="Title 3"/>
          <p:cNvSpPr>
            <a:spLocks noGrp="1"/>
          </p:cNvSpPr>
          <p:nvPr>
            <p:ph type="title"/>
          </p:nvPr>
        </p:nvSpPr>
        <p:spPr/>
        <p:txBody>
          <a:bodyPr>
            <a:normAutofit/>
          </a:bodyPr>
          <a:lstStyle/>
          <a:p>
            <a:r>
              <a:rPr lang="en-US" sz="3200" dirty="0"/>
              <a:t>Outcome Measures by Providers</a:t>
            </a:r>
          </a:p>
        </p:txBody>
      </p:sp>
      <p:graphicFrame>
        <p:nvGraphicFramePr>
          <p:cNvPr id="5" name="Table 4"/>
          <p:cNvGraphicFramePr>
            <a:graphicFrameLocks noGrp="1"/>
          </p:cNvGraphicFramePr>
          <p:nvPr>
            <p:extLst>
              <p:ext uri="{D42A27DB-BD31-4B8C-83A1-F6EECF244321}">
                <p14:modId xmlns:p14="http://schemas.microsoft.com/office/powerpoint/2010/main" val="3048476826"/>
              </p:ext>
            </p:extLst>
          </p:nvPr>
        </p:nvGraphicFramePr>
        <p:xfrm>
          <a:off x="304800" y="971550"/>
          <a:ext cx="8610600" cy="2971798"/>
        </p:xfrm>
        <a:graphic>
          <a:graphicData uri="http://schemas.openxmlformats.org/drawingml/2006/table">
            <a:tbl>
              <a:tblPr/>
              <a:tblGrid>
                <a:gridCol w="804360">
                  <a:extLst>
                    <a:ext uri="{9D8B030D-6E8A-4147-A177-3AD203B41FA5}">
                      <a16:colId xmlns="" xmlns:a16="http://schemas.microsoft.com/office/drawing/2014/main" val="20000"/>
                    </a:ext>
                  </a:extLst>
                </a:gridCol>
                <a:gridCol w="567264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381000">
                  <a:extLst>
                    <a:ext uri="{9D8B030D-6E8A-4147-A177-3AD203B41FA5}">
                      <a16:colId xmlns="" xmlns:a16="http://schemas.microsoft.com/office/drawing/2014/main" val="20005"/>
                    </a:ext>
                  </a:extLst>
                </a:gridCol>
              </a:tblGrid>
              <a:tr h="1261027">
                <a:tc gridSpan="2">
                  <a:txBody>
                    <a:bodyPr/>
                    <a:lstStyle/>
                    <a:p>
                      <a:pPr algn="ctr" fontAlgn="ctr"/>
                      <a:r>
                        <a:rPr lang="en-US" sz="1600" b="1" i="0" u="none" strike="noStrike" dirty="0">
                          <a:solidFill>
                            <a:srgbClr val="000000"/>
                          </a:solidFill>
                          <a:effectLst/>
                          <a:latin typeface="Calibri"/>
                        </a:rPr>
                        <a:t>Community Mental Health Centers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a:txBody>
                    <a:bodyPr/>
                    <a:lstStyle/>
                    <a:p>
                      <a:pPr algn="l" fontAlgn="b"/>
                      <a:r>
                        <a:rPr lang="en-US" sz="1200" b="0" i="0" u="none" strike="noStrike" dirty="0">
                          <a:solidFill>
                            <a:srgbClr val="000000"/>
                          </a:solidFill>
                          <a:effectLst/>
                          <a:latin typeface="Calibri"/>
                        </a:rPr>
                        <a:t>Metrocare Services</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0" i="0" u="none" strike="noStrike" dirty="0">
                          <a:solidFill>
                            <a:srgbClr val="000000"/>
                          </a:solidFill>
                          <a:effectLst/>
                          <a:latin typeface="Calibri"/>
                        </a:rPr>
                        <a:t>Lakes Regional Community Center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0" i="0" u="none" strike="noStrike" dirty="0">
                          <a:solidFill>
                            <a:srgbClr val="000000"/>
                          </a:solidFill>
                          <a:effectLst/>
                          <a:latin typeface="Calibri"/>
                        </a:rPr>
                        <a:t>Denton County MHMR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200" b="1" i="0" u="none" strike="noStrike" dirty="0">
                          <a:solidFill>
                            <a:srgbClr val="000000"/>
                          </a:solidFill>
                          <a:effectLst/>
                          <a:latin typeface="Calibri"/>
                        </a:rPr>
                        <a:t>RHP 9 Total</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 xmlns:a16="http://schemas.microsoft.com/office/drawing/2014/main" val="10000"/>
                  </a:ext>
                </a:extLst>
              </a:tr>
              <a:tr h="213602">
                <a:tc>
                  <a:txBody>
                    <a:bodyPr/>
                    <a:lstStyle/>
                    <a:p>
                      <a:pPr algn="l" fontAlgn="t"/>
                      <a:r>
                        <a:rPr lang="en-US" sz="1200" b="0" i="0" u="none" strike="noStrike" dirty="0">
                          <a:solidFill>
                            <a:srgbClr val="000000"/>
                          </a:solidFill>
                          <a:effectLst/>
                          <a:latin typeface="Calibri"/>
                        </a:rPr>
                        <a:t>M1-317</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Preventive Care and Screening: Unhealthy Alcohol Use: Screening &amp; Brief Counseling</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13602">
                <a:tc>
                  <a:txBody>
                    <a:bodyPr/>
                    <a:lstStyle/>
                    <a:p>
                      <a:pPr algn="l" fontAlgn="t"/>
                      <a:r>
                        <a:rPr lang="en-US" sz="1200" b="0" i="0" u="none" strike="noStrike">
                          <a:solidFill>
                            <a:srgbClr val="000000"/>
                          </a:solidFill>
                          <a:effectLst/>
                          <a:latin typeface="Calibri"/>
                        </a:rPr>
                        <a:t>M1-319</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Adult Major Depressive Disorder (MDD): Suicide Risk Assessment (</a:t>
                      </a:r>
                      <a:r>
                        <a:rPr lang="en-US" sz="1200" b="0" i="0" u="none" strike="noStrike" dirty="0" err="1">
                          <a:solidFill>
                            <a:srgbClr val="000000"/>
                          </a:solidFill>
                          <a:effectLst/>
                          <a:latin typeface="Calibri"/>
                        </a:rPr>
                        <a:t>eMeasure</a:t>
                      </a:r>
                      <a:r>
                        <a:rPr lang="en-US" sz="1200" b="0" i="0" u="none" strike="noStrike" dirty="0">
                          <a:solidFill>
                            <a:srgbClr val="000000"/>
                          </a:solidFill>
                          <a:effectLst/>
                          <a:latin typeface="Calibri"/>
                        </a:rPr>
                        <a:t>)</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3</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3602">
                <a:tc>
                  <a:txBody>
                    <a:bodyPr/>
                    <a:lstStyle/>
                    <a:p>
                      <a:pPr algn="l" fontAlgn="t"/>
                      <a:r>
                        <a:rPr lang="en-US" sz="1200" b="0" i="0" u="none" strike="noStrike" dirty="0">
                          <a:solidFill>
                            <a:srgbClr val="000000"/>
                          </a:solidFill>
                          <a:effectLst/>
                          <a:latin typeface="Calibri"/>
                        </a:rPr>
                        <a:t>MI -385</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Assessment of Functional Status or </a:t>
                      </a:r>
                      <a:r>
                        <a:rPr lang="en-US" sz="1200" b="0" i="0" u="none" strike="noStrike" dirty="0" err="1">
                          <a:solidFill>
                            <a:srgbClr val="000000"/>
                          </a:solidFill>
                          <a:effectLst/>
                          <a:latin typeface="Calibri"/>
                        </a:rPr>
                        <a:t>QoL</a:t>
                      </a:r>
                      <a:r>
                        <a:rPr lang="en-US" sz="1200" b="0" i="0" u="none" strike="noStrike" dirty="0">
                          <a:solidFill>
                            <a:srgbClr val="000000"/>
                          </a:solidFill>
                          <a:effectLst/>
                          <a:latin typeface="Calibri"/>
                        </a:rPr>
                        <a:t> (Modified from NQF# 0260/2624)</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7576" marR="7576" marT="75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4253">
                <a:tc>
                  <a:txBody>
                    <a:bodyPr/>
                    <a:lstStyle/>
                    <a:p>
                      <a:pPr algn="l" fontAlgn="t"/>
                      <a:r>
                        <a:rPr lang="en-US" sz="1200" b="0" i="0" u="none" strike="noStrike" dirty="0">
                          <a:solidFill>
                            <a:srgbClr val="000000"/>
                          </a:solidFill>
                          <a:effectLst/>
                          <a:latin typeface="Calibri"/>
                        </a:rPr>
                        <a:t>M1-386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Improvement in Functional Status or </a:t>
                      </a:r>
                      <a:r>
                        <a:rPr lang="en-US" sz="1200" b="0" i="0" u="none" strike="noStrike" dirty="0" err="1">
                          <a:solidFill>
                            <a:srgbClr val="000000"/>
                          </a:solidFill>
                          <a:effectLst/>
                          <a:latin typeface="Calibri"/>
                        </a:rPr>
                        <a:t>QoL</a:t>
                      </a:r>
                      <a:r>
                        <a:rPr lang="en-US" sz="1200" b="0" i="0" u="none" strike="noStrike" dirty="0">
                          <a:solidFill>
                            <a:srgbClr val="000000"/>
                          </a:solidFill>
                          <a:effectLst/>
                          <a:latin typeface="Calibri"/>
                        </a:rPr>
                        <a:t> (Modified from PQRS #435)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14253">
                <a:tc>
                  <a:txBody>
                    <a:bodyPr/>
                    <a:lstStyle/>
                    <a:p>
                      <a:pPr algn="l" fontAlgn="t"/>
                      <a:r>
                        <a:rPr lang="en-US" sz="1200" b="0" i="0" u="none" strike="noStrike">
                          <a:solidFill>
                            <a:srgbClr val="000000"/>
                          </a:solidFill>
                          <a:effectLst/>
                          <a:latin typeface="Calibri"/>
                        </a:rPr>
                        <a:t>M1-390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Time to Initial Evaluation: Mean Days to Evaluation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14253">
                <a:tc>
                  <a:txBody>
                    <a:bodyPr/>
                    <a:lstStyle/>
                    <a:p>
                      <a:pPr algn="l" fontAlgn="t"/>
                      <a:r>
                        <a:rPr lang="en-US" sz="1200" b="0" i="0" u="none" strike="noStrike">
                          <a:solidFill>
                            <a:srgbClr val="000000"/>
                          </a:solidFill>
                          <a:effectLst/>
                          <a:latin typeface="Calibri"/>
                        </a:rPr>
                        <a:t>M1-400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Tobacco Use and Help with Quitting Among Adolescents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27206">
                <a:tc>
                  <a:txBody>
                    <a:bodyPr/>
                    <a:lstStyle/>
                    <a:p>
                      <a:pPr algn="l" fontAlgn="t"/>
                      <a:r>
                        <a:rPr lang="en-US" sz="1200" b="0" i="0" u="none" strike="noStrike" dirty="0">
                          <a:solidFill>
                            <a:srgbClr val="000000"/>
                          </a:solidFill>
                          <a:effectLst/>
                          <a:latin typeface="Calibri"/>
                        </a:rPr>
                        <a:t>M1-405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Bipolar Disorder and Major Depression: Appraisal for alcohol or chemical substance use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78418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24</a:t>
            </a:fld>
            <a:endParaRPr lang="en-US">
              <a:solidFill>
                <a:prstClr val="black"/>
              </a:solidFill>
            </a:endParaRPr>
          </a:p>
        </p:txBody>
      </p:sp>
      <p:sp>
        <p:nvSpPr>
          <p:cNvPr id="4" name="Title 3"/>
          <p:cNvSpPr>
            <a:spLocks noGrp="1"/>
          </p:cNvSpPr>
          <p:nvPr>
            <p:ph type="title"/>
          </p:nvPr>
        </p:nvSpPr>
        <p:spPr>
          <a:xfrm>
            <a:off x="457200" y="133350"/>
            <a:ext cx="8229600" cy="857250"/>
          </a:xfrm>
        </p:spPr>
        <p:txBody>
          <a:bodyPr>
            <a:normAutofit/>
          </a:bodyPr>
          <a:lstStyle/>
          <a:p>
            <a:r>
              <a:rPr lang="en-US" sz="3200" dirty="0"/>
              <a:t>Outcome Measures by Providers</a:t>
            </a:r>
          </a:p>
        </p:txBody>
      </p:sp>
      <p:graphicFrame>
        <p:nvGraphicFramePr>
          <p:cNvPr id="5" name="Table 4"/>
          <p:cNvGraphicFramePr>
            <a:graphicFrameLocks noGrp="1"/>
          </p:cNvGraphicFramePr>
          <p:nvPr>
            <p:extLst>
              <p:ext uri="{D42A27DB-BD31-4B8C-83A1-F6EECF244321}">
                <p14:modId xmlns:p14="http://schemas.microsoft.com/office/powerpoint/2010/main" val="3624874315"/>
              </p:ext>
            </p:extLst>
          </p:nvPr>
        </p:nvGraphicFramePr>
        <p:xfrm>
          <a:off x="533400" y="895353"/>
          <a:ext cx="7924801" cy="3505199"/>
        </p:xfrm>
        <a:graphic>
          <a:graphicData uri="http://schemas.openxmlformats.org/drawingml/2006/table">
            <a:tbl>
              <a:tblPr/>
              <a:tblGrid>
                <a:gridCol w="544356">
                  <a:extLst>
                    <a:ext uri="{9D8B030D-6E8A-4147-A177-3AD203B41FA5}">
                      <a16:colId xmlns="" xmlns:a16="http://schemas.microsoft.com/office/drawing/2014/main" val="20000"/>
                    </a:ext>
                  </a:extLst>
                </a:gridCol>
                <a:gridCol w="5051110">
                  <a:extLst>
                    <a:ext uri="{9D8B030D-6E8A-4147-A177-3AD203B41FA5}">
                      <a16:colId xmlns="" xmlns:a16="http://schemas.microsoft.com/office/drawing/2014/main" val="20001"/>
                    </a:ext>
                  </a:extLst>
                </a:gridCol>
                <a:gridCol w="569673">
                  <a:extLst>
                    <a:ext uri="{9D8B030D-6E8A-4147-A177-3AD203B41FA5}">
                      <a16:colId xmlns="" xmlns:a16="http://schemas.microsoft.com/office/drawing/2014/main" val="20002"/>
                    </a:ext>
                  </a:extLst>
                </a:gridCol>
                <a:gridCol w="696269">
                  <a:extLst>
                    <a:ext uri="{9D8B030D-6E8A-4147-A177-3AD203B41FA5}">
                      <a16:colId xmlns="" xmlns:a16="http://schemas.microsoft.com/office/drawing/2014/main" val="20003"/>
                    </a:ext>
                  </a:extLst>
                </a:gridCol>
                <a:gridCol w="607653">
                  <a:extLst>
                    <a:ext uri="{9D8B030D-6E8A-4147-A177-3AD203B41FA5}">
                      <a16:colId xmlns="" xmlns:a16="http://schemas.microsoft.com/office/drawing/2014/main" val="20004"/>
                    </a:ext>
                  </a:extLst>
                </a:gridCol>
                <a:gridCol w="455740">
                  <a:extLst>
                    <a:ext uri="{9D8B030D-6E8A-4147-A177-3AD203B41FA5}">
                      <a16:colId xmlns="" xmlns:a16="http://schemas.microsoft.com/office/drawing/2014/main" val="20005"/>
                    </a:ext>
                  </a:extLst>
                </a:gridCol>
              </a:tblGrid>
              <a:tr h="1133928">
                <a:tc gridSpan="2">
                  <a:txBody>
                    <a:bodyPr/>
                    <a:lstStyle/>
                    <a:p>
                      <a:pPr algn="ctr" fontAlgn="ctr"/>
                      <a:r>
                        <a:rPr lang="en-US" sz="1400" b="1" i="0" u="none" strike="noStrike" dirty="0">
                          <a:solidFill>
                            <a:srgbClr val="000000"/>
                          </a:solidFill>
                          <a:effectLst/>
                          <a:latin typeface="Calibri"/>
                        </a:rPr>
                        <a:t>Local Health Departments</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a:rPr>
                        <a:t>Dallas County HHS</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effectLst/>
                          <a:latin typeface="Calibri"/>
                        </a:rPr>
                        <a:t>Denton County HHS</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effectLst/>
                          <a:latin typeface="Calibri"/>
                        </a:rPr>
                        <a:t>Texas A&amp;M University - College of Dentistry</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1" i="0" u="none" strike="noStrike" dirty="0">
                          <a:solidFill>
                            <a:srgbClr val="000000"/>
                          </a:solidFill>
                          <a:effectLst/>
                          <a:latin typeface="Calibri"/>
                        </a:rPr>
                        <a:t>RHP 9 Total</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226786">
                <a:tc>
                  <a:txBody>
                    <a:bodyPr/>
                    <a:lstStyle/>
                    <a:p>
                      <a:pPr algn="l" fontAlgn="b"/>
                      <a:r>
                        <a:rPr lang="en-US" sz="1200" b="0" i="0" u="none" strike="noStrike" dirty="0">
                          <a:solidFill>
                            <a:srgbClr val="000000"/>
                          </a:solidFill>
                          <a:effectLst/>
                          <a:latin typeface="Calibri"/>
                        </a:rPr>
                        <a:t>L1-115</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a:rPr>
                        <a:t>Comprehensive Diabetes Care: Hemoglobin A1c (HbA1c) Poor Control (&gt;9.0%)</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6786">
                <a:tc>
                  <a:txBody>
                    <a:bodyPr/>
                    <a:lstStyle/>
                    <a:p>
                      <a:pPr algn="l" fontAlgn="b"/>
                      <a:r>
                        <a:rPr lang="en-US" sz="1200" b="0" i="0" u="none" strike="noStrike">
                          <a:solidFill>
                            <a:srgbClr val="000000"/>
                          </a:solidFill>
                          <a:effectLst/>
                          <a:latin typeface="Calibri"/>
                        </a:rPr>
                        <a:t>L1-160</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a:rPr>
                        <a:t>Follow-up after Hospitalization for MI</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94203">
                <a:tc>
                  <a:txBody>
                    <a:bodyPr/>
                    <a:lstStyle/>
                    <a:p>
                      <a:pPr algn="l" fontAlgn="b"/>
                      <a:r>
                        <a:rPr lang="en-US" sz="1200" b="0" i="0" u="none" strike="noStrike">
                          <a:solidFill>
                            <a:srgbClr val="000000"/>
                          </a:solidFill>
                          <a:effectLst/>
                          <a:latin typeface="Calibri"/>
                        </a:rPr>
                        <a:t>L1-207</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a:rPr>
                        <a:t>Diabetes care: BP control (&lt;140/90mm Hg)</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94203">
                <a:tc>
                  <a:txBody>
                    <a:bodyPr/>
                    <a:lstStyle/>
                    <a:p>
                      <a:pPr algn="l" fontAlgn="b"/>
                      <a:r>
                        <a:rPr lang="en-US" sz="1200" b="0" i="0" u="none" strike="noStrike" dirty="0">
                          <a:solidFill>
                            <a:srgbClr val="000000"/>
                          </a:solidFill>
                          <a:effectLst/>
                          <a:latin typeface="Calibri"/>
                        </a:rPr>
                        <a:t>L1-225</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a:rPr>
                        <a:t>Dental Caries:  Children</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12186">
                <a:tc>
                  <a:txBody>
                    <a:bodyPr/>
                    <a:lstStyle/>
                    <a:p>
                      <a:pPr algn="l" fontAlgn="b"/>
                      <a:r>
                        <a:rPr lang="en-US" sz="1200" b="0" i="0" u="none" strike="noStrike" dirty="0">
                          <a:solidFill>
                            <a:srgbClr val="000000"/>
                          </a:solidFill>
                          <a:effectLst/>
                          <a:latin typeface="Calibri"/>
                        </a:rPr>
                        <a:t>L1-231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a:rPr>
                        <a:t>Preventive Services for Children at Elevated Caries Risk</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81147">
                <a:tc>
                  <a:txBody>
                    <a:bodyPr/>
                    <a:lstStyle/>
                    <a:p>
                      <a:pPr algn="l" fontAlgn="b"/>
                      <a:r>
                        <a:rPr lang="en-US" sz="1200" b="0" i="0" u="none" strike="noStrike">
                          <a:solidFill>
                            <a:srgbClr val="000000"/>
                          </a:solidFill>
                          <a:effectLst/>
                          <a:latin typeface="Calibri"/>
                        </a:rPr>
                        <a:t>L1-241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a:rPr>
                        <a:t>Decrease in MH admissions &amp; readmissions to criminal justice settings such as jails or prisons</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12186">
                <a:tc>
                  <a:txBody>
                    <a:bodyPr/>
                    <a:lstStyle/>
                    <a:p>
                      <a:pPr algn="l" fontAlgn="b"/>
                      <a:r>
                        <a:rPr lang="en-US" sz="1200" b="0" i="0" u="none" strike="noStrike">
                          <a:solidFill>
                            <a:srgbClr val="000000"/>
                          </a:solidFill>
                          <a:effectLst/>
                          <a:latin typeface="Calibri"/>
                        </a:rPr>
                        <a:t>L1-271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Immunization for adolescents-</a:t>
                      </a:r>
                      <a:r>
                        <a:rPr lang="en-US" sz="1200" b="0" i="0" u="none" strike="noStrike" dirty="0" err="1">
                          <a:solidFill>
                            <a:srgbClr val="000000"/>
                          </a:solidFill>
                          <a:effectLst/>
                          <a:latin typeface="Calibri"/>
                        </a:rPr>
                        <a:t>Tdap</a:t>
                      </a:r>
                      <a:r>
                        <a:rPr lang="en-US" sz="1200" b="0" i="0" u="none" strike="noStrike" dirty="0">
                          <a:solidFill>
                            <a:srgbClr val="000000"/>
                          </a:solidFill>
                          <a:effectLst/>
                          <a:latin typeface="Calibri"/>
                        </a:rPr>
                        <a:t>/TD, MCV and HPV</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12186">
                <a:tc>
                  <a:txBody>
                    <a:bodyPr/>
                    <a:lstStyle/>
                    <a:p>
                      <a:pPr algn="l" fontAlgn="b"/>
                      <a:r>
                        <a:rPr lang="en-US" sz="1200" b="0" i="0" u="none" strike="noStrike">
                          <a:solidFill>
                            <a:srgbClr val="000000"/>
                          </a:solidFill>
                          <a:effectLst/>
                          <a:latin typeface="Calibri"/>
                        </a:rPr>
                        <a:t>L1-344</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Follow-up after treatment for primary or secondary syphilis</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11588">
                <a:tc>
                  <a:txBody>
                    <a:bodyPr/>
                    <a:lstStyle/>
                    <a:p>
                      <a:pPr algn="l" fontAlgn="b"/>
                      <a:r>
                        <a:rPr lang="en-US" sz="1200" b="0" i="0" u="none" strike="noStrike" dirty="0">
                          <a:solidFill>
                            <a:srgbClr val="000000"/>
                          </a:solidFill>
                          <a:effectLst/>
                          <a:latin typeface="Calibri"/>
                        </a:rPr>
                        <a:t>L1-347</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Latent Tuberculosis Infection (LTBI) treatment rate</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x</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 </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a:t>
                      </a:r>
                    </a:p>
                  </a:txBody>
                  <a:tcPr marL="7101" marR="7101" marT="71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971568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1600" dirty="0">
                <a:latin typeface="Calibri" pitchFamily="34" charset="0"/>
              </a:rPr>
              <a:t>For DY7-8, the Category D Statewide Reporting Measure Bundles have replaced the former Category 4 reporting on population-focused measures. </a:t>
            </a:r>
          </a:p>
          <a:p>
            <a:r>
              <a:rPr lang="en-US" sz="1600" dirty="0">
                <a:latin typeface="Calibri" pitchFamily="34" charset="0"/>
              </a:rPr>
              <a:t>The Statewide Reporting Measure Bundles align with the MLIU population, are identified as high priority given the health care needs and issues of the patient population served, and are viewed as valid health care indicators to inform and identify areas for improvement in population health within the health care system. </a:t>
            </a:r>
          </a:p>
          <a:p>
            <a:r>
              <a:rPr lang="en-US" sz="1600" dirty="0">
                <a:latin typeface="Calibri" pitchFamily="34" charset="0"/>
              </a:rPr>
              <a:t>These bundles refine the hospital measures from the former Category 4 and add measures for physician practices, community mental health centers and local health departments. </a:t>
            </a:r>
          </a:p>
          <a:p>
            <a:r>
              <a:rPr lang="en-US" sz="1600" dirty="0">
                <a:latin typeface="Calibri" pitchFamily="34" charset="0"/>
              </a:rPr>
              <a:t>The emphasis of Category D is on the reporting of population health measures to gain information on and understanding of the health status of key populations and to build the capacity for reporting on a comprehensive set of population health metrics. </a:t>
            </a:r>
          </a:p>
        </p:txBody>
      </p:sp>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25</a:t>
            </a:fld>
            <a:endParaRPr lang="en-US">
              <a:solidFill>
                <a:prstClr val="black"/>
              </a:solidFill>
            </a:endParaRPr>
          </a:p>
        </p:txBody>
      </p:sp>
      <p:sp>
        <p:nvSpPr>
          <p:cNvPr id="4" name="Title 3"/>
          <p:cNvSpPr>
            <a:spLocks noGrp="1"/>
          </p:cNvSpPr>
          <p:nvPr>
            <p:ph type="title"/>
          </p:nvPr>
        </p:nvSpPr>
        <p:spPr/>
        <p:txBody>
          <a:bodyPr>
            <a:normAutofit fontScale="90000"/>
          </a:bodyPr>
          <a:lstStyle/>
          <a:p>
            <a:r>
              <a:rPr lang="en-US" sz="3200" dirty="0"/>
              <a:t>Category D – Statewide Reporting Measure Bundles</a:t>
            </a:r>
          </a:p>
        </p:txBody>
      </p:sp>
    </p:spTree>
    <p:extLst>
      <p:ext uri="{BB962C8B-B14F-4D97-AF65-F5344CB8AC3E}">
        <p14:creationId xmlns:p14="http://schemas.microsoft.com/office/powerpoint/2010/main" val="3131443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sz="2100" dirty="0" smtClean="0"/>
              <a:t>Hospitals</a:t>
            </a:r>
            <a:endParaRPr lang="en-US" sz="2100" dirty="0"/>
          </a:p>
          <a:p>
            <a:pPr marL="665226" lvl="2" indent="-171450">
              <a:buFont typeface="Arial" panose="020B0604020202020204" pitchFamily="34" charset="0"/>
              <a:buChar char="•"/>
            </a:pPr>
            <a:r>
              <a:rPr lang="en-US" sz="1800" dirty="0"/>
              <a:t>Potentially Preventable admissions (PPAs)</a:t>
            </a:r>
          </a:p>
          <a:p>
            <a:pPr marL="665226" lvl="2" indent="-171450">
              <a:buFont typeface="Arial" panose="020B0604020202020204" pitchFamily="34" charset="0"/>
              <a:buChar char="•"/>
            </a:pPr>
            <a:r>
              <a:rPr lang="en-US" sz="1800" dirty="0"/>
              <a:t>Potentially Preventable readmissions (PPRs)</a:t>
            </a:r>
          </a:p>
          <a:p>
            <a:pPr marL="665226" lvl="2" indent="-171450">
              <a:buFont typeface="Arial" panose="020B0604020202020204" pitchFamily="34" charset="0"/>
              <a:buChar char="•"/>
            </a:pPr>
            <a:r>
              <a:rPr lang="en-US" sz="1800" dirty="0"/>
              <a:t>Potentially preventable complications (PPCs)</a:t>
            </a:r>
          </a:p>
          <a:p>
            <a:pPr marL="665226" lvl="2" indent="-171450">
              <a:buFont typeface="Arial" panose="020B0604020202020204" pitchFamily="34" charset="0"/>
              <a:buChar char="•"/>
            </a:pPr>
            <a:r>
              <a:rPr lang="en-US" sz="1800" dirty="0"/>
              <a:t>Potentially Preventable ED visits (PPVs)</a:t>
            </a:r>
          </a:p>
          <a:p>
            <a:pPr marL="665226" lvl="2" indent="-171450">
              <a:buFont typeface="Arial" panose="020B0604020202020204" pitchFamily="34" charset="0"/>
              <a:buChar char="•"/>
            </a:pPr>
            <a:r>
              <a:rPr lang="en-US" sz="1800" dirty="0"/>
              <a:t>Patient Satisfaction</a:t>
            </a:r>
          </a:p>
          <a:p>
            <a:endParaRPr lang="en-US" dirty="0"/>
          </a:p>
        </p:txBody>
      </p:sp>
      <p:sp>
        <p:nvSpPr>
          <p:cNvPr id="5" name="Content Placeholder 4"/>
          <p:cNvSpPr>
            <a:spLocks noGrp="1"/>
          </p:cNvSpPr>
          <p:nvPr>
            <p:ph sz="half" idx="2"/>
          </p:nvPr>
        </p:nvSpPr>
        <p:spPr/>
        <p:txBody>
          <a:bodyPr>
            <a:normAutofit/>
          </a:bodyPr>
          <a:lstStyle/>
          <a:p>
            <a:pPr marL="342900" indent="-342900"/>
            <a:r>
              <a:rPr lang="en-US" sz="2000" dirty="0"/>
              <a:t>For </a:t>
            </a:r>
            <a:r>
              <a:rPr lang="en-US" sz="2000" dirty="0" smtClean="0"/>
              <a:t>Community Mental Health Centers</a:t>
            </a:r>
            <a:endParaRPr lang="en-US" sz="2000" dirty="0"/>
          </a:p>
          <a:p>
            <a:pPr marL="665226" lvl="2" indent="-171450">
              <a:buFont typeface="Arial" panose="020B0604020202020204" pitchFamily="34" charset="0"/>
              <a:buChar char="•"/>
            </a:pPr>
            <a:r>
              <a:rPr lang="en-US" sz="1800" dirty="0"/>
              <a:t>Effective Crisis Response</a:t>
            </a:r>
          </a:p>
          <a:p>
            <a:pPr marL="665226" lvl="2" indent="-171450">
              <a:buFont typeface="Arial" panose="020B0604020202020204" pitchFamily="34" charset="0"/>
              <a:buChar char="•"/>
            </a:pPr>
            <a:r>
              <a:rPr lang="en-US" sz="1800" dirty="0"/>
              <a:t>Crisis Follow-up</a:t>
            </a:r>
          </a:p>
          <a:p>
            <a:pPr marL="665226" lvl="2" indent="-171450">
              <a:buFont typeface="Arial" panose="020B0604020202020204" pitchFamily="34" charset="0"/>
              <a:buChar char="•"/>
            </a:pPr>
            <a:r>
              <a:rPr lang="en-US" sz="1800" dirty="0"/>
              <a:t>Community Tenure (Adult and Child/Youth)</a:t>
            </a:r>
          </a:p>
          <a:p>
            <a:pPr marL="665226" lvl="2" indent="-171450">
              <a:buFont typeface="Arial" panose="020B0604020202020204" pitchFamily="34" charset="0"/>
              <a:buChar char="•"/>
            </a:pPr>
            <a:r>
              <a:rPr lang="en-US" sz="1800" dirty="0"/>
              <a:t>Reduction in Juvenile Justice Involvement</a:t>
            </a:r>
          </a:p>
          <a:p>
            <a:pPr marL="665226" lvl="2" indent="-171450">
              <a:buFont typeface="Arial" panose="020B0604020202020204" pitchFamily="34" charset="0"/>
              <a:buChar char="•"/>
            </a:pPr>
            <a:r>
              <a:rPr lang="en-US" sz="1800" dirty="0"/>
              <a:t>Adult Jail Diversion</a:t>
            </a:r>
          </a:p>
          <a:p>
            <a:pPr lvl="2"/>
            <a:endParaRPr lang="en-US" dirty="0"/>
          </a:p>
        </p:txBody>
      </p:sp>
      <p:sp>
        <p:nvSpPr>
          <p:cNvPr id="2" name="Slide Number Placeholder 1"/>
          <p:cNvSpPr>
            <a:spLocks noGrp="1"/>
          </p:cNvSpPr>
          <p:nvPr>
            <p:ph type="sldNum" sz="quarter" idx="12"/>
          </p:nvPr>
        </p:nvSpPr>
        <p:spPr/>
        <p:txBody>
          <a:bodyPr/>
          <a:lstStyle/>
          <a:p>
            <a:fld id="{A90B1D07-1338-43D6-B8A1-D11308068F6A}" type="slidenum">
              <a:rPr lang="en-US" smtClean="0">
                <a:solidFill>
                  <a:prstClr val="black"/>
                </a:solidFill>
              </a:rPr>
              <a:pPr/>
              <a:t>26</a:t>
            </a:fld>
            <a:endParaRPr lang="en-US">
              <a:solidFill>
                <a:prstClr val="black"/>
              </a:solidFill>
            </a:endParaRPr>
          </a:p>
        </p:txBody>
      </p:sp>
      <p:sp>
        <p:nvSpPr>
          <p:cNvPr id="3" name="Title 2"/>
          <p:cNvSpPr>
            <a:spLocks noGrp="1"/>
          </p:cNvSpPr>
          <p:nvPr>
            <p:ph type="title"/>
          </p:nvPr>
        </p:nvSpPr>
        <p:spPr/>
        <p:txBody>
          <a:bodyPr>
            <a:normAutofit/>
          </a:bodyPr>
          <a:lstStyle/>
          <a:p>
            <a:r>
              <a:rPr lang="en-US" dirty="0" smtClean="0"/>
              <a:t>Category D Focus areas by Provider Type:</a:t>
            </a:r>
            <a:endParaRPr lang="en-US" dirty="0"/>
          </a:p>
        </p:txBody>
      </p:sp>
    </p:spTree>
    <p:extLst>
      <p:ext uri="{BB962C8B-B14F-4D97-AF65-F5344CB8AC3E}">
        <p14:creationId xmlns:p14="http://schemas.microsoft.com/office/powerpoint/2010/main" val="144149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047750"/>
            <a:ext cx="4038600" cy="3394472"/>
          </a:xfrm>
        </p:spPr>
        <p:txBody>
          <a:bodyPr>
            <a:normAutofit/>
          </a:bodyPr>
          <a:lstStyle/>
          <a:p>
            <a:pPr marL="457200" indent="-457200"/>
            <a:r>
              <a:rPr lang="en-US" sz="2000" dirty="0" smtClean="0"/>
              <a:t>Local Health Departments</a:t>
            </a:r>
            <a:r>
              <a:rPr lang="en-US" dirty="0" smtClean="0"/>
              <a:t>:</a:t>
            </a:r>
            <a:endParaRPr lang="en-US" dirty="0"/>
          </a:p>
          <a:p>
            <a:pPr marL="665226" lvl="2" indent="-171450">
              <a:buFont typeface="Arial" panose="020B0604020202020204" pitchFamily="34" charset="0"/>
              <a:buChar char="•"/>
            </a:pPr>
            <a:r>
              <a:rPr lang="en-US" sz="1900" dirty="0"/>
              <a:t>Access to healthcare services</a:t>
            </a:r>
          </a:p>
          <a:p>
            <a:pPr marL="665226" lvl="2" indent="-171450">
              <a:buFont typeface="Arial" panose="020B0604020202020204" pitchFamily="34" charset="0"/>
              <a:buChar char="•"/>
            </a:pPr>
            <a:r>
              <a:rPr lang="en-US" sz="1900" dirty="0"/>
              <a:t>Health status by population</a:t>
            </a:r>
          </a:p>
          <a:p>
            <a:pPr marL="665226" lvl="2" indent="-171450">
              <a:buFont typeface="Arial" panose="020B0604020202020204" pitchFamily="34" charset="0"/>
              <a:buChar char="•"/>
            </a:pPr>
            <a:r>
              <a:rPr lang="en-US" sz="1900" dirty="0"/>
              <a:t>Selected immunizations</a:t>
            </a:r>
          </a:p>
          <a:p>
            <a:pPr marL="665226" lvl="2" indent="-171450">
              <a:buFont typeface="Arial" panose="020B0604020202020204" pitchFamily="34" charset="0"/>
              <a:buChar char="•"/>
            </a:pPr>
            <a:r>
              <a:rPr lang="en-US" sz="1900" dirty="0"/>
              <a:t>Prevention of sexually transmitted diseases</a:t>
            </a:r>
          </a:p>
          <a:p>
            <a:endParaRPr lang="en-US" dirty="0"/>
          </a:p>
        </p:txBody>
      </p:sp>
      <p:sp>
        <p:nvSpPr>
          <p:cNvPr id="5" name="Content Placeholder 4"/>
          <p:cNvSpPr>
            <a:spLocks noGrp="1"/>
          </p:cNvSpPr>
          <p:nvPr>
            <p:ph sz="half" idx="2"/>
          </p:nvPr>
        </p:nvSpPr>
        <p:spPr/>
        <p:txBody>
          <a:bodyPr>
            <a:normAutofit/>
          </a:bodyPr>
          <a:lstStyle/>
          <a:p>
            <a:pPr marL="342900" indent="-342900"/>
            <a:r>
              <a:rPr lang="en-US" sz="2000" dirty="0"/>
              <a:t>Physician </a:t>
            </a:r>
            <a:r>
              <a:rPr lang="en-US" sz="2000" dirty="0" smtClean="0"/>
              <a:t>Practices</a:t>
            </a:r>
            <a:endParaRPr lang="en-US" sz="2000" dirty="0"/>
          </a:p>
          <a:p>
            <a:pPr marL="665226" lvl="2" indent="-171450">
              <a:buFont typeface="Arial" panose="020B0604020202020204" pitchFamily="34" charset="0"/>
              <a:buChar char="•"/>
            </a:pPr>
            <a:r>
              <a:rPr lang="en-US" sz="1800" dirty="0"/>
              <a:t>Diabetes short-term complications admission rate</a:t>
            </a:r>
          </a:p>
          <a:p>
            <a:pPr marL="665226" lvl="2" indent="-171450">
              <a:buFont typeface="Arial" panose="020B0604020202020204" pitchFamily="34" charset="0"/>
              <a:buChar char="•"/>
            </a:pPr>
            <a:r>
              <a:rPr lang="en-US" sz="1800" dirty="0"/>
              <a:t>Hypertension Admissions Rates</a:t>
            </a:r>
          </a:p>
          <a:p>
            <a:pPr marL="665226" lvl="2" indent="-171450">
              <a:buFont typeface="Arial" panose="020B0604020202020204" pitchFamily="34" charset="0"/>
              <a:buChar char="•"/>
            </a:pPr>
            <a:r>
              <a:rPr lang="en-US" sz="1800" dirty="0"/>
              <a:t>Heart Failure Admission Rates</a:t>
            </a:r>
          </a:p>
          <a:p>
            <a:pPr marL="665226" lvl="2" indent="-171450">
              <a:buFont typeface="Arial" panose="020B0604020202020204" pitchFamily="34" charset="0"/>
              <a:buChar char="•"/>
            </a:pPr>
            <a:r>
              <a:rPr lang="en-US" sz="1800" dirty="0"/>
              <a:t>Low Birth Weight Rate </a:t>
            </a:r>
          </a:p>
          <a:p>
            <a:pPr lvl="2"/>
            <a:endParaRPr lang="en-US" dirty="0"/>
          </a:p>
        </p:txBody>
      </p:sp>
      <p:sp>
        <p:nvSpPr>
          <p:cNvPr id="2" name="Slide Number Placeholder 1"/>
          <p:cNvSpPr>
            <a:spLocks noGrp="1"/>
          </p:cNvSpPr>
          <p:nvPr>
            <p:ph type="sldNum" sz="quarter" idx="12"/>
          </p:nvPr>
        </p:nvSpPr>
        <p:spPr/>
        <p:txBody>
          <a:bodyPr/>
          <a:lstStyle/>
          <a:p>
            <a:fld id="{A90B1D07-1338-43D6-B8A1-D11308068F6A}" type="slidenum">
              <a:rPr lang="en-US" smtClean="0">
                <a:solidFill>
                  <a:prstClr val="black"/>
                </a:solidFill>
              </a:rPr>
              <a:pPr/>
              <a:t>27</a:t>
            </a:fld>
            <a:endParaRPr lang="en-US">
              <a:solidFill>
                <a:prstClr val="black"/>
              </a:solidFill>
            </a:endParaRPr>
          </a:p>
        </p:txBody>
      </p:sp>
      <p:sp>
        <p:nvSpPr>
          <p:cNvPr id="3" name="Title 2"/>
          <p:cNvSpPr>
            <a:spLocks noGrp="1"/>
          </p:cNvSpPr>
          <p:nvPr>
            <p:ph type="title"/>
          </p:nvPr>
        </p:nvSpPr>
        <p:spPr/>
        <p:txBody>
          <a:bodyPr>
            <a:normAutofit/>
          </a:bodyPr>
          <a:lstStyle/>
          <a:p>
            <a:r>
              <a:rPr lang="en-US" dirty="0" smtClean="0"/>
              <a:t>Category D Focus areas by Provider Type:</a:t>
            </a:r>
            <a:endParaRPr lang="en-US" dirty="0"/>
          </a:p>
        </p:txBody>
      </p:sp>
    </p:spTree>
    <p:extLst>
      <p:ext uri="{BB962C8B-B14F-4D97-AF65-F5344CB8AC3E}">
        <p14:creationId xmlns:p14="http://schemas.microsoft.com/office/powerpoint/2010/main" val="4153520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pPr lvl="1"/>
            <a:endParaRPr lang="en-US" dirty="0"/>
          </a:p>
          <a:p>
            <a:r>
              <a:rPr lang="en-US" dirty="0"/>
              <a:t>RHP 9 RHP 9 Stakeholder Forum (9/13/2018, 10:00 am – 11:00am)</a:t>
            </a:r>
          </a:p>
          <a:p>
            <a:pPr marL="109728" indent="0">
              <a:buNone/>
            </a:pPr>
            <a:endParaRPr lang="en-US" dirty="0"/>
          </a:p>
          <a:p>
            <a:r>
              <a:rPr lang="en-US" dirty="0"/>
              <a:t>5</a:t>
            </a:r>
            <a:r>
              <a:rPr lang="en-US" baseline="30000" dirty="0"/>
              <a:t>th</a:t>
            </a:r>
            <a:r>
              <a:rPr lang="en-US" dirty="0"/>
              <a:t> Annual Collaborative Connections – Impacting Care: A Learning Collaborative Summit sponsored by RHP 9, 10, &amp; 18 (TBD – 2019)</a:t>
            </a:r>
          </a:p>
          <a:p>
            <a:pPr marL="109728" indent="0">
              <a:buNone/>
            </a:pPr>
            <a:endParaRPr lang="en-US" dirty="0"/>
          </a:p>
          <a:p>
            <a:r>
              <a:rPr lang="en-US" dirty="0"/>
              <a:t>RHP 9 Biannual Event (TBD 2019)</a:t>
            </a:r>
          </a:p>
          <a:p>
            <a:endParaRPr lang="en-US" dirty="0"/>
          </a:p>
          <a:p>
            <a:r>
              <a:rPr lang="en-US" dirty="0"/>
              <a:t>Cohorts – Ad hoc as needed and requested by providers</a:t>
            </a:r>
          </a:p>
        </p:txBody>
      </p:sp>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28</a:t>
            </a:fld>
            <a:endParaRPr lang="en-US">
              <a:solidFill>
                <a:prstClr val="black"/>
              </a:solidFill>
            </a:endParaRPr>
          </a:p>
        </p:txBody>
      </p:sp>
      <p:sp>
        <p:nvSpPr>
          <p:cNvPr id="4" name="Title 3"/>
          <p:cNvSpPr>
            <a:spLocks noGrp="1"/>
          </p:cNvSpPr>
          <p:nvPr>
            <p:ph type="title"/>
          </p:nvPr>
        </p:nvSpPr>
        <p:spPr/>
        <p:txBody>
          <a:bodyPr>
            <a:normAutofit/>
          </a:bodyPr>
          <a:lstStyle/>
          <a:p>
            <a:r>
              <a:rPr lang="en-US" sz="3200" dirty="0"/>
              <a:t>Learning </a:t>
            </a:r>
            <a:r>
              <a:rPr lang="en-US" sz="3200" dirty="0" err="1"/>
              <a:t>Collaboratives</a:t>
            </a:r>
            <a:r>
              <a:rPr lang="en-US" sz="3200" dirty="0"/>
              <a:t> (DY 7-8)</a:t>
            </a:r>
          </a:p>
        </p:txBody>
      </p:sp>
    </p:spTree>
    <p:extLst>
      <p:ext uri="{BB962C8B-B14F-4D97-AF65-F5344CB8AC3E}">
        <p14:creationId xmlns:p14="http://schemas.microsoft.com/office/powerpoint/2010/main" val="1104934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4784"/>
            <a:ext cx="8342376" cy="1371600"/>
          </a:xfrm>
        </p:spPr>
        <p:txBody>
          <a:bodyPr>
            <a:normAutofit/>
          </a:bodyPr>
          <a:lstStyle/>
          <a:p>
            <a:pPr marL="635">
              <a:lnSpc>
                <a:spcPct val="100000"/>
              </a:lnSpc>
            </a:pPr>
            <a:r>
              <a:rPr lang="en-US" sz="3200" spc="-25" dirty="0">
                <a:cs typeface="Calibri"/>
              </a:rPr>
              <a:t>P</a:t>
            </a:r>
            <a:r>
              <a:rPr lang="en-US" sz="3200" spc="-85" dirty="0">
                <a:cs typeface="Calibri"/>
              </a:rPr>
              <a:t>r</a:t>
            </a:r>
            <a:r>
              <a:rPr lang="en-US" sz="3200" spc="-25" dirty="0">
                <a:cs typeface="Calibri"/>
              </a:rPr>
              <a:t>oposed</a:t>
            </a:r>
            <a:r>
              <a:rPr lang="en-US" sz="3200" spc="5" dirty="0">
                <a:cs typeface="Calibri"/>
              </a:rPr>
              <a:t> </a:t>
            </a:r>
            <a:r>
              <a:rPr lang="en-US" sz="3200" spc="-5" dirty="0">
                <a:cs typeface="Calibri"/>
              </a:rPr>
              <a:t>C</a:t>
            </a:r>
            <a:r>
              <a:rPr lang="en-US" sz="3200" spc="10" dirty="0">
                <a:cs typeface="Calibri"/>
              </a:rPr>
              <a:t>o</a:t>
            </a:r>
            <a:r>
              <a:rPr lang="en-US" sz="3200" spc="-70" dirty="0">
                <a:cs typeface="Calibri"/>
              </a:rPr>
              <a:t>r</a:t>
            </a:r>
            <a:r>
              <a:rPr lang="en-US" sz="3200" spc="-20" dirty="0">
                <a:cs typeface="Calibri"/>
              </a:rPr>
              <a:t>e</a:t>
            </a:r>
            <a:r>
              <a:rPr lang="en-US" sz="3200" dirty="0">
                <a:cs typeface="Calibri"/>
              </a:rPr>
              <a:t> </a:t>
            </a:r>
            <a:r>
              <a:rPr lang="en-US" sz="3200" spc="-20" dirty="0">
                <a:cs typeface="Calibri"/>
              </a:rPr>
              <a:t>Activ</a:t>
            </a:r>
            <a:r>
              <a:rPr lang="en-US" sz="3200" spc="-30" dirty="0">
                <a:cs typeface="Calibri"/>
              </a:rPr>
              <a:t>i</a:t>
            </a:r>
            <a:r>
              <a:rPr lang="en-US" sz="3200" spc="-15" dirty="0">
                <a:cs typeface="Calibri"/>
              </a:rPr>
              <a:t>ties</a:t>
            </a:r>
            <a:r>
              <a:rPr lang="en-US" sz="3200" spc="-20" dirty="0">
                <a:cs typeface="Calibri"/>
              </a:rPr>
              <a:t> </a:t>
            </a:r>
            <a:r>
              <a:rPr lang="en-US" sz="3200" spc="-30" dirty="0">
                <a:cs typeface="Calibri"/>
              </a:rPr>
              <a:t>b</a:t>
            </a:r>
            <a:r>
              <a:rPr lang="en-US" sz="3200" spc="-20" dirty="0">
                <a:cs typeface="Calibri"/>
              </a:rPr>
              <a:t>y</a:t>
            </a:r>
            <a:r>
              <a:rPr lang="en-US" sz="3200" dirty="0">
                <a:cs typeface="Calibri"/>
              </a:rPr>
              <a:t/>
            </a:r>
            <a:br>
              <a:rPr lang="en-US" sz="3200" dirty="0">
                <a:cs typeface="Calibri"/>
              </a:rPr>
            </a:br>
            <a:r>
              <a:rPr lang="en-US" sz="3200" spc="-30" dirty="0">
                <a:cs typeface="Calibri"/>
              </a:rPr>
              <a:t>Ou</a:t>
            </a:r>
            <a:r>
              <a:rPr lang="en-US" sz="3200" spc="-60" dirty="0">
                <a:cs typeface="Calibri"/>
              </a:rPr>
              <a:t>tc</a:t>
            </a:r>
            <a:r>
              <a:rPr lang="en-US" sz="3200" spc="-35" dirty="0">
                <a:cs typeface="Calibri"/>
              </a:rPr>
              <a:t>om</a:t>
            </a:r>
            <a:r>
              <a:rPr lang="en-US" sz="3200" spc="-20" dirty="0">
                <a:cs typeface="Calibri"/>
              </a:rPr>
              <a:t>e</a:t>
            </a:r>
            <a:r>
              <a:rPr lang="en-US" sz="3200" spc="5" dirty="0">
                <a:cs typeface="Calibri"/>
              </a:rPr>
              <a:t> </a:t>
            </a:r>
            <a:r>
              <a:rPr lang="en-US" sz="3200" spc="-30" dirty="0">
                <a:cs typeface="Calibri"/>
              </a:rPr>
              <a:t>Me</a:t>
            </a:r>
            <a:r>
              <a:rPr lang="en-US" sz="3200" spc="-10" dirty="0">
                <a:cs typeface="Calibri"/>
              </a:rPr>
              <a:t>a</a:t>
            </a:r>
            <a:r>
              <a:rPr lang="en-US" sz="3200" spc="-25" dirty="0">
                <a:cs typeface="Calibri"/>
              </a:rPr>
              <a:t>su</a:t>
            </a:r>
            <a:r>
              <a:rPr lang="en-US" sz="3200" spc="-70" dirty="0">
                <a:cs typeface="Calibri"/>
              </a:rPr>
              <a:t>r</a:t>
            </a:r>
            <a:r>
              <a:rPr lang="en-US" sz="3200" spc="-20" dirty="0">
                <a:cs typeface="Calibri"/>
              </a:rPr>
              <a:t>e</a:t>
            </a:r>
            <a:r>
              <a:rPr lang="en-US" sz="3200" dirty="0">
                <a:cs typeface="Calibri"/>
              </a:rPr>
              <a:t> </a:t>
            </a:r>
            <a:r>
              <a:rPr lang="en-US" sz="3200" spc="-30" dirty="0">
                <a:cs typeface="Calibri"/>
              </a:rPr>
              <a:t>Themes</a:t>
            </a:r>
            <a:endParaRPr lang="en-US" sz="3200" dirty="0"/>
          </a:p>
        </p:txBody>
      </p:sp>
      <p:sp>
        <p:nvSpPr>
          <p:cNvPr id="3" name="Text Placeholder 2"/>
          <p:cNvSpPr>
            <a:spLocks noGrp="1"/>
          </p:cNvSpPr>
          <p:nvPr>
            <p:ph type="body" idx="1"/>
          </p:nvPr>
        </p:nvSpPr>
        <p:spPr/>
        <p:txBody>
          <a:bodyPr/>
          <a:lstStyle/>
          <a:p>
            <a:r>
              <a:rPr lang="en-US" dirty="0" smtClean="0"/>
              <a:t>Extended Version</a:t>
            </a:r>
            <a:endParaRPr lang="en-US" dirty="0"/>
          </a:p>
        </p:txBody>
      </p:sp>
      <p:sp>
        <p:nvSpPr>
          <p:cNvPr id="5" name="Slide Number Placeholder 4"/>
          <p:cNvSpPr>
            <a:spLocks noGrp="1"/>
          </p:cNvSpPr>
          <p:nvPr>
            <p:ph type="sldNum" sz="quarter" idx="12"/>
          </p:nvPr>
        </p:nvSpPr>
        <p:spPr/>
        <p:txBody>
          <a:bodyPr/>
          <a:lstStyle/>
          <a:p>
            <a:fld id="{D36C74B0-962E-4E2E-8BD3-D8FD02521FB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6817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0997"/>
            <a:ext cx="8229600" cy="3137153"/>
          </a:xfrm>
        </p:spPr>
        <p:txBody>
          <a:bodyPr>
            <a:normAutofit/>
          </a:bodyPr>
          <a:lstStyle/>
          <a:p>
            <a:r>
              <a:rPr lang="en-US" sz="2400" dirty="0">
                <a:latin typeface="Calibri" pitchFamily="34" charset="0"/>
              </a:rPr>
              <a:t>1115 Medicaid Waiver renewed for 5 years (October 1, 2017 –September 30, 2022).</a:t>
            </a:r>
          </a:p>
          <a:p>
            <a:r>
              <a:rPr lang="en-US" sz="2400" dirty="0">
                <a:latin typeface="Calibri" pitchFamily="34" charset="0"/>
              </a:rPr>
              <a:t>Regional Healthcare Partnerships (RHP) are required to submit updated RHP Plan. </a:t>
            </a:r>
          </a:p>
          <a:p>
            <a:r>
              <a:rPr lang="en-US" sz="2400" dirty="0">
                <a:latin typeface="Calibri" pitchFamily="34" charset="0"/>
              </a:rPr>
              <a:t>HHSC requires the RHP Plan to seek stakeholder feedback. </a:t>
            </a:r>
            <a:endParaRPr lang="en-US" sz="2400" dirty="0" smtClean="0">
              <a:latin typeface="Calibri" pitchFamily="34" charset="0"/>
            </a:endParaRPr>
          </a:p>
          <a:p>
            <a:r>
              <a:rPr lang="en-US" sz="2400" dirty="0" smtClean="0">
                <a:latin typeface="Calibri" pitchFamily="34" charset="0"/>
              </a:rPr>
              <a:t>This is the DY 7-8 Plan as submitted and approved by HHSC.</a:t>
            </a:r>
            <a:endParaRPr lang="en-US" sz="2400" dirty="0">
              <a:latin typeface="Calibri" pitchFamily="34" charset="0"/>
            </a:endParaRPr>
          </a:p>
          <a:p>
            <a:pPr marL="109728" indent="0" algn="ctr">
              <a:buNone/>
            </a:pPr>
            <a:endParaRPr lang="en-US" sz="2400" dirty="0">
              <a:latin typeface="Calibri" pitchFamily="34" charset="0"/>
            </a:endParaRPr>
          </a:p>
        </p:txBody>
      </p:sp>
      <p:sp>
        <p:nvSpPr>
          <p:cNvPr id="5" name="Slide Number Placeholder 4"/>
          <p:cNvSpPr>
            <a:spLocks noGrp="1"/>
          </p:cNvSpPr>
          <p:nvPr>
            <p:ph type="sldNum" sz="quarter" idx="12"/>
          </p:nvPr>
        </p:nvSpPr>
        <p:spPr/>
        <p:txBody>
          <a:bodyPr/>
          <a:lstStyle/>
          <a:p>
            <a:fld id="{A90B1D07-1338-43D6-B8A1-D11308068F6A}" type="slidenum">
              <a:rPr lang="en-US" smtClean="0">
                <a:solidFill>
                  <a:prstClr val="black"/>
                </a:solidFill>
              </a:rPr>
              <a:pPr/>
              <a:t>3</a:t>
            </a:fld>
            <a:endParaRPr lang="en-US" dirty="0">
              <a:solidFill>
                <a:prstClr val="black"/>
              </a:solidFill>
            </a:endParaRPr>
          </a:p>
        </p:txBody>
      </p:sp>
      <p:sp>
        <p:nvSpPr>
          <p:cNvPr id="3" name="Title 2"/>
          <p:cNvSpPr>
            <a:spLocks noGrp="1"/>
          </p:cNvSpPr>
          <p:nvPr>
            <p:ph type="title"/>
          </p:nvPr>
        </p:nvSpPr>
        <p:spPr/>
        <p:txBody>
          <a:bodyPr>
            <a:normAutofit/>
          </a:bodyPr>
          <a:lstStyle/>
          <a:p>
            <a:r>
              <a:rPr lang="en-US" sz="3200" dirty="0"/>
              <a:t>RHP Plan Update Overview</a:t>
            </a:r>
          </a:p>
        </p:txBody>
      </p:sp>
    </p:spTree>
    <p:extLst>
      <p:ext uri="{BB962C8B-B14F-4D97-AF65-F5344CB8AC3E}">
        <p14:creationId xmlns:p14="http://schemas.microsoft.com/office/powerpoint/2010/main" val="1005692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36C74B0-962E-4E2E-8BD3-D8FD02521FBF}" type="slidenum">
              <a:rPr lang="en-US" smtClean="0">
                <a:solidFill>
                  <a:prstClr val="black"/>
                </a:solidFill>
              </a:rPr>
              <a:pPr/>
              <a:t>30</a:t>
            </a:fld>
            <a:endParaRPr lang="en-US" dirty="0">
              <a:solidFill>
                <a:prstClr val="black"/>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282464590"/>
              </p:ext>
            </p:extLst>
          </p:nvPr>
        </p:nvGraphicFramePr>
        <p:xfrm>
          <a:off x="228600" y="209550"/>
          <a:ext cx="8458200" cy="4739640"/>
        </p:xfrm>
        <a:graphic>
          <a:graphicData uri="http://schemas.openxmlformats.org/drawingml/2006/table">
            <a:tbl>
              <a:tblPr firstRow="1" bandRow="1">
                <a:tableStyleId>{5C22544A-7EE6-4342-B048-85BDC9FD1C3A}</a:tableStyleId>
              </a:tblPr>
              <a:tblGrid>
                <a:gridCol w="4229100">
                  <a:extLst>
                    <a:ext uri="{9D8B030D-6E8A-4147-A177-3AD203B41FA5}">
                      <a16:colId xmlns="" xmlns:a16="http://schemas.microsoft.com/office/drawing/2014/main" val="20000"/>
                    </a:ext>
                  </a:extLst>
                </a:gridCol>
                <a:gridCol w="4229100">
                  <a:extLst>
                    <a:ext uri="{9D8B030D-6E8A-4147-A177-3AD203B41FA5}">
                      <a16:colId xmlns="" xmlns:a16="http://schemas.microsoft.com/office/drawing/2014/main" val="20001"/>
                    </a:ext>
                  </a:extLst>
                </a:gridCol>
              </a:tblGrid>
              <a:tr h="533400">
                <a:tc gridSpan="2">
                  <a:txBody>
                    <a:bodyPr/>
                    <a:lstStyle/>
                    <a:p>
                      <a:pPr algn="ctr"/>
                      <a:r>
                        <a:rPr lang="en-US" sz="1400" dirty="0"/>
                        <a:t>Chronic Disease</a:t>
                      </a:r>
                      <a:r>
                        <a:rPr lang="en-US" sz="1400" baseline="0" dirty="0"/>
                        <a:t> Management: Diabetes</a:t>
                      </a:r>
                      <a:endParaRPr lang="en-US" sz="1400" dirty="0"/>
                    </a:p>
                  </a:txBody>
                  <a:tcPr/>
                </a:tc>
                <a:tc hMerge="1">
                  <a:txBody>
                    <a:bodyPr/>
                    <a:lstStyle/>
                    <a:p>
                      <a:endParaRPr lang="en-US" sz="1200" dirty="0"/>
                    </a:p>
                  </a:txBody>
                  <a:tcPr/>
                </a:tc>
                <a:extLst>
                  <a:ext uri="{0D108BD9-81ED-4DB2-BD59-A6C34878D82A}">
                    <a16:rowId xmlns="" xmlns:a16="http://schemas.microsoft.com/office/drawing/2014/main" val="10000"/>
                  </a:ext>
                </a:extLst>
              </a:tr>
              <a:tr h="370840">
                <a:tc>
                  <a:txBody>
                    <a:bodyPr/>
                    <a:lstStyle/>
                    <a:p>
                      <a:r>
                        <a:rPr lang="en-US" sz="1200" dirty="0"/>
                        <a:t>Utilization of care teams tailored to patient healthcare needs</a:t>
                      </a:r>
                    </a:p>
                  </a:txBody>
                  <a:tcPr/>
                </a:tc>
                <a:tc>
                  <a:txBody>
                    <a:bodyPr/>
                    <a:lstStyle/>
                    <a:p>
                      <a:r>
                        <a:rPr lang="en-US" sz="1200" dirty="0"/>
                        <a:t>Baylor University Medical Center</a:t>
                      </a:r>
                    </a:p>
                  </a:txBody>
                  <a:tcPr/>
                </a:tc>
                <a:extLst>
                  <a:ext uri="{0D108BD9-81ED-4DB2-BD59-A6C34878D82A}">
                    <a16:rowId xmlns="" xmlns:a16="http://schemas.microsoft.com/office/drawing/2014/main" val="10001"/>
                  </a:ext>
                </a:extLst>
              </a:tr>
              <a:tr h="370840">
                <a:tc>
                  <a:txBody>
                    <a:bodyPr/>
                    <a:lstStyle/>
                    <a:p>
                      <a:r>
                        <a:rPr lang="en-US" sz="1200" dirty="0"/>
                        <a:t>Utilization of care/chronic care management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Baylor University Medical Center</a:t>
                      </a:r>
                    </a:p>
                    <a:p>
                      <a:r>
                        <a:rPr lang="en-US" sz="1200" dirty="0"/>
                        <a:t>Methodist Dallas</a:t>
                      </a:r>
                    </a:p>
                    <a:p>
                      <a:r>
                        <a:rPr lang="en-US" sz="1200" dirty="0"/>
                        <a:t>Texas Health Resources Dallas</a:t>
                      </a:r>
                    </a:p>
                    <a:p>
                      <a:r>
                        <a:rPr lang="en-US" sz="1200" dirty="0"/>
                        <a:t>Texas Health Resources Denton</a:t>
                      </a:r>
                    </a:p>
                    <a:p>
                      <a:r>
                        <a:rPr lang="en-US" sz="1200" dirty="0"/>
                        <a:t>Texas Health Resources Kaufman</a:t>
                      </a:r>
                    </a:p>
                    <a:p>
                      <a:r>
                        <a:rPr lang="en-US" sz="1200" dirty="0"/>
                        <a:t>Denton County Health &amp; Human Services</a:t>
                      </a:r>
                    </a:p>
                  </a:txBody>
                  <a:tcPr/>
                </a:tc>
                <a:extLst>
                  <a:ext uri="{0D108BD9-81ED-4DB2-BD59-A6C34878D82A}">
                    <a16:rowId xmlns="" xmlns:a16="http://schemas.microsoft.com/office/drawing/2014/main" val="10002"/>
                  </a:ext>
                </a:extLst>
              </a:tr>
              <a:tr h="370840">
                <a:tc>
                  <a:txBody>
                    <a:bodyPr/>
                    <a:lstStyle/>
                    <a:p>
                      <a:r>
                        <a:rPr lang="en-US" sz="1200" dirty="0"/>
                        <a:t>Implement interventions focused on social determinants of health</a:t>
                      </a:r>
                    </a:p>
                    <a:p>
                      <a:endParaRPr lang="en-US" sz="1200" dirty="0"/>
                    </a:p>
                  </a:txBody>
                  <a:tcPr/>
                </a:tc>
                <a:tc>
                  <a:txBody>
                    <a:bodyPr/>
                    <a:lstStyle/>
                    <a:p>
                      <a:r>
                        <a:rPr lang="en-US" sz="1200" dirty="0"/>
                        <a:t>Texas Health Resources Dallas</a:t>
                      </a:r>
                    </a:p>
                    <a:p>
                      <a:r>
                        <a:rPr lang="en-US" sz="1200" dirty="0"/>
                        <a:t>Texas Health Resources Denton</a:t>
                      </a:r>
                    </a:p>
                    <a:p>
                      <a:r>
                        <a:rPr lang="en-US" sz="1200" dirty="0"/>
                        <a:t>Texas Health Resources Kaufman</a:t>
                      </a:r>
                    </a:p>
                  </a:txBody>
                  <a:tcPr/>
                </a:tc>
                <a:extLst>
                  <a:ext uri="{0D108BD9-81ED-4DB2-BD59-A6C34878D82A}">
                    <a16:rowId xmlns="" xmlns:a16="http://schemas.microsoft.com/office/drawing/2014/main" val="10003"/>
                  </a:ext>
                </a:extLst>
              </a:tr>
              <a:tr h="609600">
                <a:tc>
                  <a:txBody>
                    <a:bodyPr/>
                    <a:lstStyle/>
                    <a:p>
                      <a:r>
                        <a:rPr lang="en-US" sz="1200" dirty="0"/>
                        <a:t>Management of targeted patient populations</a:t>
                      </a:r>
                    </a:p>
                  </a:txBody>
                  <a:tcPr/>
                </a:tc>
                <a:tc>
                  <a:txBody>
                    <a:bodyPr/>
                    <a:lstStyle/>
                    <a:p>
                      <a:pPr>
                        <a:buNone/>
                      </a:pPr>
                      <a:r>
                        <a:rPr lang="en-US" sz="1200" dirty="0"/>
                        <a:t>Texas Health Resources Dallas</a:t>
                      </a:r>
                    </a:p>
                    <a:p>
                      <a:pPr>
                        <a:buNone/>
                      </a:pPr>
                      <a:r>
                        <a:rPr lang="en-US" sz="1200" dirty="0"/>
                        <a:t>Texas Health Resources Denton</a:t>
                      </a:r>
                    </a:p>
                    <a:p>
                      <a:pPr>
                        <a:buNone/>
                      </a:pPr>
                      <a:r>
                        <a:rPr lang="en-US" sz="1200" dirty="0"/>
                        <a:t>Texas Health Resources Kaufman</a:t>
                      </a:r>
                    </a:p>
                    <a:p>
                      <a:pPr lvl="0">
                        <a:buNone/>
                      </a:pPr>
                      <a:r>
                        <a:rPr lang="en-US" sz="1200" dirty="0"/>
                        <a:t>Parkland Health &amp; Hospital System</a:t>
                      </a:r>
                    </a:p>
                  </a:txBody>
                  <a:tcPr/>
                </a:tc>
                <a:extLst>
                  <a:ext uri="{0D108BD9-81ED-4DB2-BD59-A6C34878D82A}">
                    <a16:rowId xmlns="" xmlns:a16="http://schemas.microsoft.com/office/drawing/2014/main" val="10004"/>
                  </a:ext>
                </a:extLst>
              </a:tr>
              <a:tr h="426720">
                <a:tc>
                  <a:txBody>
                    <a:bodyPr/>
                    <a:lstStyle/>
                    <a:p>
                      <a:r>
                        <a:rPr lang="en-US" sz="1200" dirty="0"/>
                        <a:t>Provision of care aligned with certified community behavioral health clinic model</a:t>
                      </a:r>
                    </a:p>
                  </a:txBody>
                  <a:tcPr/>
                </a:tc>
                <a:tc>
                  <a:txBody>
                    <a:bodyPr/>
                    <a:lstStyle/>
                    <a:p>
                      <a:r>
                        <a:rPr lang="en-US" sz="1200" dirty="0"/>
                        <a:t>Metrocare Services</a:t>
                      </a:r>
                    </a:p>
                    <a:p>
                      <a:endParaRPr lang="en-US" sz="1200" dirty="0"/>
                    </a:p>
                  </a:txBody>
                  <a:tcPr/>
                </a:tc>
                <a:extLst>
                  <a:ext uri="{0D108BD9-81ED-4DB2-BD59-A6C34878D82A}">
                    <a16:rowId xmlns="" xmlns:a16="http://schemas.microsoft.com/office/drawing/2014/main" val="10005"/>
                  </a:ext>
                </a:extLst>
              </a:tr>
              <a:tr h="370840">
                <a:tc>
                  <a:txBody>
                    <a:bodyPr/>
                    <a:lstStyle/>
                    <a:p>
                      <a:r>
                        <a:rPr lang="en-US" sz="1200" dirty="0"/>
                        <a:t>Utilization of enhanced patient portal for disease management</a:t>
                      </a:r>
                    </a:p>
                  </a:txBody>
                  <a:tcPr/>
                </a:tc>
                <a:tc>
                  <a:txBody>
                    <a:bodyPr/>
                    <a:lstStyle/>
                    <a:p>
                      <a:r>
                        <a:rPr lang="en-US" sz="1200" dirty="0"/>
                        <a:t>Texas Health Resources Dallas</a:t>
                      </a:r>
                    </a:p>
                    <a:p>
                      <a:r>
                        <a:rPr lang="en-US" sz="1200" dirty="0"/>
                        <a:t>Texas Health Resources Denton</a:t>
                      </a:r>
                    </a:p>
                    <a:p>
                      <a:r>
                        <a:rPr lang="en-US" sz="1200" dirty="0"/>
                        <a:t>Texas Health Resources Kaufman</a:t>
                      </a:r>
                    </a:p>
                  </a:txBody>
                  <a:tcPr/>
                </a:tc>
                <a:extLst>
                  <a:ext uri="{0D108BD9-81ED-4DB2-BD59-A6C34878D82A}">
                    <a16:rowId xmlns="" xmlns:a16="http://schemas.microsoft.com/office/drawing/2014/main" val="10006"/>
                  </a:ext>
                </a:extLst>
              </a:tr>
            </a:tbl>
          </a:graphicData>
        </a:graphic>
      </p:graphicFrame>
      <p:sp>
        <p:nvSpPr>
          <p:cNvPr id="13" name="object 11"/>
          <p:cNvSpPr txBox="1"/>
          <p:nvPr/>
        </p:nvSpPr>
        <p:spPr>
          <a:xfrm>
            <a:off x="3352800" y="514350"/>
            <a:ext cx="1995170" cy="165735"/>
          </a:xfrm>
          <a:prstGeom prst="rect">
            <a:avLst/>
          </a:prstGeom>
        </p:spPr>
        <p:txBody>
          <a:bodyPr vert="horz" wrap="square" lIns="0" tIns="0" rIns="0" bIns="0" rtlCol="0">
            <a:spAutoFit/>
          </a:bodyPr>
          <a:lstStyle/>
          <a:p>
            <a:pPr marL="12700"/>
            <a:r>
              <a:rPr sz="1100" dirty="0">
                <a:solidFill>
                  <a:prstClr val="black"/>
                </a:solidFill>
                <a:latin typeface="Calibri"/>
                <a:cs typeface="Calibri"/>
              </a:rPr>
              <a:t>A1;</a:t>
            </a:r>
            <a:r>
              <a:rPr sz="1100" spc="5" dirty="0">
                <a:solidFill>
                  <a:prstClr val="black"/>
                </a:solidFill>
                <a:latin typeface="Calibri"/>
                <a:cs typeface="Calibri"/>
              </a:rPr>
              <a:t> M1</a:t>
            </a:r>
            <a:r>
              <a:rPr sz="1100" spc="-5" dirty="0">
                <a:solidFill>
                  <a:prstClr val="black"/>
                </a:solidFill>
                <a:latin typeface="Calibri"/>
                <a:cs typeface="Calibri"/>
              </a:rPr>
              <a:t>-</a:t>
            </a:r>
            <a:r>
              <a:rPr sz="1100" dirty="0">
                <a:solidFill>
                  <a:prstClr val="black"/>
                </a:solidFill>
                <a:latin typeface="Calibri"/>
                <a:cs typeface="Calibri"/>
              </a:rPr>
              <a:t>115,</a:t>
            </a:r>
            <a:r>
              <a:rPr sz="1100" spc="-20" dirty="0">
                <a:solidFill>
                  <a:prstClr val="black"/>
                </a:solidFill>
                <a:latin typeface="Calibri"/>
                <a:cs typeface="Calibri"/>
              </a:rPr>
              <a:t> </a:t>
            </a:r>
            <a:r>
              <a:rPr sz="1100" dirty="0">
                <a:solidFill>
                  <a:prstClr val="black"/>
                </a:solidFill>
                <a:latin typeface="Calibri"/>
                <a:cs typeface="Calibri"/>
              </a:rPr>
              <a:t>182, </a:t>
            </a:r>
            <a:r>
              <a:rPr sz="1100" spc="5" dirty="0">
                <a:solidFill>
                  <a:prstClr val="black"/>
                </a:solidFill>
                <a:latin typeface="Calibri"/>
                <a:cs typeface="Calibri"/>
              </a:rPr>
              <a:t>2</a:t>
            </a:r>
            <a:r>
              <a:rPr sz="1100" dirty="0">
                <a:solidFill>
                  <a:prstClr val="black"/>
                </a:solidFill>
                <a:latin typeface="Calibri"/>
                <a:cs typeface="Calibri"/>
              </a:rPr>
              <a:t>07;</a:t>
            </a:r>
            <a:r>
              <a:rPr sz="1100" spc="-10" dirty="0">
                <a:solidFill>
                  <a:prstClr val="black"/>
                </a:solidFill>
                <a:latin typeface="Calibri"/>
                <a:cs typeface="Calibri"/>
              </a:rPr>
              <a:t> </a:t>
            </a:r>
            <a:r>
              <a:rPr sz="1100" dirty="0">
                <a:solidFill>
                  <a:prstClr val="black"/>
                </a:solidFill>
                <a:latin typeface="Calibri"/>
                <a:cs typeface="Calibri"/>
              </a:rPr>
              <a:t>L</a:t>
            </a:r>
            <a:r>
              <a:rPr sz="1100" spc="15" dirty="0">
                <a:solidFill>
                  <a:prstClr val="black"/>
                </a:solidFill>
                <a:latin typeface="Calibri"/>
                <a:cs typeface="Calibri"/>
              </a:rPr>
              <a:t>1</a:t>
            </a:r>
            <a:r>
              <a:rPr sz="1100" spc="-5" dirty="0">
                <a:solidFill>
                  <a:prstClr val="black"/>
                </a:solidFill>
                <a:latin typeface="Calibri"/>
                <a:cs typeface="Calibri"/>
              </a:rPr>
              <a:t>-</a:t>
            </a:r>
            <a:r>
              <a:rPr sz="1100" dirty="0">
                <a:solidFill>
                  <a:prstClr val="black"/>
                </a:solidFill>
                <a:latin typeface="Calibri"/>
                <a:cs typeface="Calibri"/>
              </a:rPr>
              <a:t>115,</a:t>
            </a:r>
            <a:r>
              <a:rPr sz="1100" spc="-10" dirty="0">
                <a:solidFill>
                  <a:prstClr val="black"/>
                </a:solidFill>
                <a:latin typeface="Calibri"/>
                <a:cs typeface="Calibri"/>
              </a:rPr>
              <a:t> </a:t>
            </a:r>
            <a:r>
              <a:rPr sz="1100" dirty="0">
                <a:solidFill>
                  <a:prstClr val="black"/>
                </a:solidFill>
                <a:latin typeface="Calibri"/>
                <a:cs typeface="Calibri"/>
              </a:rPr>
              <a:t>207</a:t>
            </a:r>
          </a:p>
        </p:txBody>
      </p:sp>
    </p:spTree>
    <p:extLst>
      <p:ext uri="{BB962C8B-B14F-4D97-AF65-F5344CB8AC3E}">
        <p14:creationId xmlns:p14="http://schemas.microsoft.com/office/powerpoint/2010/main" val="2121856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36C74B0-962E-4E2E-8BD3-D8FD02521FBF}" type="slidenum">
              <a:rPr lang="en-US" smtClean="0">
                <a:solidFill>
                  <a:prstClr val="black"/>
                </a:solidFill>
              </a:rPr>
              <a:pPr/>
              <a:t>31</a:t>
            </a:fld>
            <a:endParaRPr lang="en-US">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42854329"/>
              </p:ext>
            </p:extLst>
          </p:nvPr>
        </p:nvGraphicFramePr>
        <p:xfrm>
          <a:off x="228600" y="209550"/>
          <a:ext cx="8458200" cy="474472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Chronic Disease</a:t>
                      </a:r>
                      <a:r>
                        <a:rPr lang="en-US" sz="1400" baseline="0" dirty="0"/>
                        <a:t> Management: Heart Disease</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Provision</a:t>
                      </a:r>
                      <a:r>
                        <a:rPr lang="en-US" sz="1200" baseline="0" dirty="0"/>
                        <a:t> of Screening and follow up services</a:t>
                      </a:r>
                      <a:endParaRPr lang="en-US" sz="1200" dirty="0"/>
                    </a:p>
                  </a:txBody>
                  <a:tcPr/>
                </a:tc>
                <a:tc>
                  <a:txBody>
                    <a:bodyPr/>
                    <a:lstStyle/>
                    <a:p>
                      <a:r>
                        <a:rPr lang="en-US" sz="1200" dirty="0"/>
                        <a:t>UT Southwestern Medical Center</a:t>
                      </a:r>
                    </a:p>
                  </a:txBody>
                  <a:tcPr/>
                </a:tc>
                <a:extLst>
                  <a:ext uri="{0D108BD9-81ED-4DB2-BD59-A6C34878D82A}">
                    <a16:rowId xmlns:a16="http://schemas.microsoft.com/office/drawing/2014/main" xmlns="" val="10001"/>
                  </a:ext>
                </a:extLst>
              </a:tr>
              <a:tr h="370840">
                <a:tc>
                  <a:txBody>
                    <a:bodyPr/>
                    <a:lstStyle/>
                    <a:p>
                      <a:r>
                        <a:rPr lang="en-US" sz="1200" dirty="0"/>
                        <a:t>Utilization of Care/Chronic Care Management Services</a:t>
                      </a:r>
                    </a:p>
                  </a:txBody>
                  <a:tcPr/>
                </a:tc>
                <a:tc>
                  <a:txBody>
                    <a:bodyPr/>
                    <a:lstStyle/>
                    <a:p>
                      <a:r>
                        <a:rPr lang="en-US" sz="1200" dirty="0"/>
                        <a:t>Baylor University Medical Center</a:t>
                      </a:r>
                    </a:p>
                    <a:p>
                      <a:r>
                        <a:rPr lang="en-US" sz="1200" dirty="0"/>
                        <a:t>Texas Health Resources Dallas</a:t>
                      </a:r>
                    </a:p>
                    <a:p>
                      <a:r>
                        <a:rPr lang="en-US" sz="1200" dirty="0"/>
                        <a:t>Texas Health Resources Denton</a:t>
                      </a:r>
                    </a:p>
                    <a:p>
                      <a:r>
                        <a:rPr lang="en-US" sz="1200" dirty="0"/>
                        <a:t>Texas Health Resources Kaufman</a:t>
                      </a:r>
                    </a:p>
                  </a:txBody>
                  <a:tcPr/>
                </a:tc>
                <a:extLst>
                  <a:ext uri="{0D108BD9-81ED-4DB2-BD59-A6C34878D82A}">
                    <a16:rowId xmlns:a16="http://schemas.microsoft.com/office/drawing/2014/main" xmlns="" val="10002"/>
                  </a:ext>
                </a:extLst>
              </a:tr>
              <a:tr h="370840">
                <a:tc>
                  <a:txBody>
                    <a:bodyPr/>
                    <a:lstStyle/>
                    <a:p>
                      <a:r>
                        <a:rPr lang="en-US" sz="1200" dirty="0"/>
                        <a:t>Implement interventions focused on social determinants of health</a:t>
                      </a:r>
                    </a:p>
                    <a:p>
                      <a:endParaRPr lang="en-US" sz="1200" dirty="0"/>
                    </a:p>
                  </a:txBody>
                  <a:tcPr/>
                </a:tc>
                <a:tc>
                  <a:txBody>
                    <a:bodyPr/>
                    <a:lstStyle/>
                    <a:p>
                      <a:r>
                        <a:rPr lang="en-US" sz="1200" dirty="0"/>
                        <a:t>Texas Health Resources Dallas</a:t>
                      </a:r>
                    </a:p>
                    <a:p>
                      <a:r>
                        <a:rPr lang="en-US" sz="1200" dirty="0"/>
                        <a:t>Texas Health Resources Denton</a:t>
                      </a:r>
                    </a:p>
                    <a:p>
                      <a:r>
                        <a:rPr lang="en-US" sz="1200" dirty="0"/>
                        <a:t>Texas Health Resources Kaufman</a:t>
                      </a:r>
                    </a:p>
                  </a:txBody>
                  <a:tcPr/>
                </a:tc>
                <a:extLst>
                  <a:ext uri="{0D108BD9-81ED-4DB2-BD59-A6C34878D82A}">
                    <a16:rowId xmlns:a16="http://schemas.microsoft.com/office/drawing/2014/main" xmlns="" val="10003"/>
                  </a:ext>
                </a:extLst>
              </a:tr>
              <a:tr h="370840">
                <a:tc>
                  <a:txBody>
                    <a:bodyPr/>
                    <a:lstStyle/>
                    <a:p>
                      <a:r>
                        <a:rPr lang="en-US" sz="1200" dirty="0"/>
                        <a:t>Management of Targeted Patient Populations</a:t>
                      </a:r>
                    </a:p>
                  </a:txBody>
                  <a:tcPr/>
                </a:tc>
                <a:tc>
                  <a:txBody>
                    <a:bodyPr/>
                    <a:lstStyle/>
                    <a:p>
                      <a:pPr>
                        <a:buNone/>
                      </a:pPr>
                      <a:r>
                        <a:rPr lang="en-US" sz="1200" dirty="0"/>
                        <a:t>Texas Health Resources Dallas</a:t>
                      </a:r>
                    </a:p>
                    <a:p>
                      <a:pPr>
                        <a:buNone/>
                      </a:pPr>
                      <a:r>
                        <a:rPr lang="en-US" sz="1200" dirty="0"/>
                        <a:t>Texas Health Resources Denton</a:t>
                      </a:r>
                    </a:p>
                    <a:p>
                      <a:pPr>
                        <a:buNone/>
                      </a:pPr>
                      <a:r>
                        <a:rPr lang="en-US" sz="1200" dirty="0"/>
                        <a:t>Texas Health Resources Kaufman</a:t>
                      </a:r>
                    </a:p>
                    <a:p>
                      <a:pPr lvl="0">
                        <a:buNone/>
                      </a:pPr>
                      <a:r>
                        <a:rPr lang="en-US" sz="1200" dirty="0"/>
                        <a:t>Parkland Health &amp; Hospital System</a:t>
                      </a:r>
                    </a:p>
                  </a:txBody>
                  <a:tcPr/>
                </a:tc>
                <a:extLst>
                  <a:ext uri="{0D108BD9-81ED-4DB2-BD59-A6C34878D82A}">
                    <a16:rowId xmlns:a16="http://schemas.microsoft.com/office/drawing/2014/main" xmlns="" val="10004"/>
                  </a:ext>
                </a:extLst>
              </a:tr>
              <a:tr h="370840">
                <a:tc>
                  <a:txBody>
                    <a:bodyPr/>
                    <a:lstStyle/>
                    <a:p>
                      <a:r>
                        <a:rPr lang="en-US" sz="1200" dirty="0"/>
                        <a:t>Utilization of enhanced patient portal for disease management</a:t>
                      </a:r>
                    </a:p>
                  </a:txBody>
                  <a:tcPr/>
                </a:tc>
                <a:tc>
                  <a:txBody>
                    <a:bodyPr/>
                    <a:lstStyle/>
                    <a:p>
                      <a:r>
                        <a:rPr lang="en-US" sz="1200" dirty="0"/>
                        <a:t>Texas Health Resources Dallas</a:t>
                      </a:r>
                    </a:p>
                    <a:p>
                      <a:r>
                        <a:rPr lang="en-US" sz="1200" dirty="0"/>
                        <a:t>Texas Health Resources Denton</a:t>
                      </a:r>
                    </a:p>
                    <a:p>
                      <a:r>
                        <a:rPr lang="en-US" sz="1200" dirty="0"/>
                        <a:t>Texas Health Resources Kaufman</a:t>
                      </a:r>
                    </a:p>
                  </a:txBody>
                  <a:tcPr/>
                </a:tc>
                <a:extLst>
                  <a:ext uri="{0D108BD9-81ED-4DB2-BD59-A6C34878D82A}">
                    <a16:rowId xmlns:a16="http://schemas.microsoft.com/office/drawing/2014/main" xmlns="" val="10005"/>
                  </a:ext>
                </a:extLst>
              </a:tr>
              <a:tr h="370840">
                <a:tc>
                  <a:txBody>
                    <a:bodyPr/>
                    <a:lstStyle/>
                    <a:p>
                      <a:r>
                        <a:rPr lang="en-US" sz="1200" dirty="0"/>
                        <a:t>Provision of Care Aligned with Certified Community Behavioral Health Clinic Model</a:t>
                      </a:r>
                    </a:p>
                  </a:txBody>
                  <a:tcPr/>
                </a:tc>
                <a:tc>
                  <a:txBody>
                    <a:bodyPr/>
                    <a:lstStyle/>
                    <a:p>
                      <a:r>
                        <a:rPr lang="en-US" sz="1200" dirty="0"/>
                        <a:t>Metrocare Services</a:t>
                      </a:r>
                    </a:p>
                  </a:txBody>
                  <a:tcPr/>
                </a:tc>
                <a:extLst>
                  <a:ext uri="{0D108BD9-81ED-4DB2-BD59-A6C34878D82A}">
                    <a16:rowId xmlns:a16="http://schemas.microsoft.com/office/drawing/2014/main" xmlns="" val="10006"/>
                  </a:ext>
                </a:extLst>
              </a:tr>
              <a:tr h="370840">
                <a:tc>
                  <a:txBody>
                    <a:bodyPr/>
                    <a:lstStyle/>
                    <a:p>
                      <a:pPr>
                        <a:buNone/>
                      </a:pPr>
                      <a:r>
                        <a:rPr lang="en-US" sz="1200" dirty="0"/>
                        <a:t>Utilization of telehealth/telemedicine in delivering</a:t>
                      </a:r>
                      <a:r>
                        <a:rPr lang="en-US" sz="1200" baseline="0" dirty="0"/>
                        <a:t> behavioral services.</a:t>
                      </a:r>
                      <a:endParaRPr lang="en-US" sz="1200" dirty="0"/>
                    </a:p>
                  </a:txBody>
                  <a:tcPr/>
                </a:tc>
                <a:tc>
                  <a:txBody>
                    <a:bodyPr/>
                    <a:lstStyle/>
                    <a:p>
                      <a:r>
                        <a:rPr lang="en-US" sz="1200" dirty="0"/>
                        <a:t>Lakes Regional Community Center</a:t>
                      </a:r>
                    </a:p>
                  </a:txBody>
                  <a:tcPr/>
                </a:tc>
              </a:tr>
            </a:tbl>
          </a:graphicData>
        </a:graphic>
      </p:graphicFrame>
      <p:sp>
        <p:nvSpPr>
          <p:cNvPr id="6" name="object 11"/>
          <p:cNvSpPr txBox="1"/>
          <p:nvPr/>
        </p:nvSpPr>
        <p:spPr>
          <a:xfrm>
            <a:off x="3733800" y="514350"/>
            <a:ext cx="1309370" cy="169277"/>
          </a:xfrm>
          <a:prstGeom prst="rect">
            <a:avLst/>
          </a:prstGeom>
        </p:spPr>
        <p:txBody>
          <a:bodyPr vert="horz" wrap="square" lIns="0" tIns="0" rIns="0" bIns="0" rtlCol="0">
            <a:spAutoFit/>
          </a:bodyPr>
          <a:lstStyle/>
          <a:p>
            <a:pPr marL="12700"/>
            <a:r>
              <a:rPr lang="pt-BR" sz="1100" dirty="0">
                <a:solidFill>
                  <a:prstClr val="black"/>
                </a:solidFill>
                <a:cs typeface="Calibri"/>
              </a:rPr>
              <a:t>A2;</a:t>
            </a:r>
            <a:r>
              <a:rPr lang="pt-BR" sz="1100" spc="5" dirty="0">
                <a:solidFill>
                  <a:prstClr val="black"/>
                </a:solidFill>
                <a:cs typeface="Calibri"/>
              </a:rPr>
              <a:t> M1</a:t>
            </a:r>
            <a:r>
              <a:rPr lang="pt-BR" sz="1100" spc="-5" dirty="0">
                <a:solidFill>
                  <a:prstClr val="black"/>
                </a:solidFill>
                <a:cs typeface="Calibri"/>
              </a:rPr>
              <a:t>-</a:t>
            </a:r>
            <a:r>
              <a:rPr lang="pt-BR" sz="1100" dirty="0">
                <a:solidFill>
                  <a:prstClr val="black"/>
                </a:solidFill>
                <a:cs typeface="Calibri"/>
              </a:rPr>
              <a:t>103,</a:t>
            </a:r>
            <a:r>
              <a:rPr lang="pt-BR" sz="1100" spc="-20" dirty="0">
                <a:solidFill>
                  <a:prstClr val="black"/>
                </a:solidFill>
                <a:cs typeface="Calibri"/>
              </a:rPr>
              <a:t> </a:t>
            </a:r>
            <a:r>
              <a:rPr lang="pt-BR" sz="1100" dirty="0">
                <a:solidFill>
                  <a:prstClr val="black"/>
                </a:solidFill>
                <a:cs typeface="Calibri"/>
              </a:rPr>
              <a:t>210</a:t>
            </a:r>
          </a:p>
        </p:txBody>
      </p:sp>
    </p:spTree>
    <p:extLst>
      <p:ext uri="{BB962C8B-B14F-4D97-AF65-F5344CB8AC3E}">
        <p14:creationId xmlns:p14="http://schemas.microsoft.com/office/powerpoint/2010/main" val="196019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32</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80212126"/>
              </p:ext>
            </p:extLst>
          </p:nvPr>
        </p:nvGraphicFramePr>
        <p:xfrm>
          <a:off x="228600" y="209550"/>
          <a:ext cx="8458200" cy="163068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Care Transitions &amp; Hospital Readmissions</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Implementation</a:t>
                      </a:r>
                      <a:r>
                        <a:rPr lang="en-US" sz="1200" baseline="0" dirty="0"/>
                        <a:t> of a care transition and/or discharge planning program and post discharge support program. </a:t>
                      </a:r>
                      <a:endParaRPr lang="en-US" sz="1200" dirty="0"/>
                    </a:p>
                  </a:txBody>
                  <a:tcPr/>
                </a:tc>
                <a:tc>
                  <a:txBody>
                    <a:bodyPr/>
                    <a:lstStyle/>
                    <a:p>
                      <a:r>
                        <a:rPr lang="en-US" sz="1200" dirty="0"/>
                        <a:t>UT</a:t>
                      </a:r>
                      <a:r>
                        <a:rPr lang="en-US" sz="1200" baseline="0" dirty="0"/>
                        <a:t> Southwestern Medical Center</a:t>
                      </a:r>
                    </a:p>
                    <a:p>
                      <a:r>
                        <a:rPr lang="en-US" sz="1200" baseline="0" dirty="0"/>
                        <a:t>Children’s Health Dallas</a:t>
                      </a:r>
                      <a:endParaRPr lang="en-US" sz="1200" dirty="0"/>
                    </a:p>
                  </a:txBody>
                  <a:tcPr/>
                </a:tc>
                <a:extLst>
                  <a:ext uri="{0D108BD9-81ED-4DB2-BD59-A6C34878D82A}">
                    <a16:rowId xmlns:a16="http://schemas.microsoft.com/office/drawing/2014/main" xmlns="" val="10001"/>
                  </a:ext>
                </a:extLst>
              </a:tr>
              <a:tr h="370840">
                <a:tc>
                  <a:txBody>
                    <a:bodyPr/>
                    <a:lstStyle/>
                    <a:p>
                      <a:r>
                        <a:rPr lang="en-US" sz="1200" dirty="0"/>
                        <a:t>Use of a comprehensive, multidisciplinary intervention to address the needs of</a:t>
                      </a:r>
                      <a:r>
                        <a:rPr lang="en-US" sz="1200" baseline="0" dirty="0"/>
                        <a:t> high risk patients. </a:t>
                      </a:r>
                      <a:endParaRPr lang="en-US" sz="1200" dirty="0"/>
                    </a:p>
                  </a:txBody>
                  <a:tcPr/>
                </a:tc>
                <a:tc>
                  <a:txBody>
                    <a:bodyPr/>
                    <a:lstStyle/>
                    <a:p>
                      <a:pPr>
                        <a:buNone/>
                      </a:pPr>
                      <a:r>
                        <a:rPr lang="en-US" sz="1200" dirty="0"/>
                        <a:t>City</a:t>
                      </a:r>
                      <a:r>
                        <a:rPr lang="en-US" sz="1200" baseline="0" dirty="0"/>
                        <a:t> Hospital at White Rock</a:t>
                      </a:r>
                      <a:endParaRPr lang="en-US" sz="1200" dirty="0"/>
                    </a:p>
                  </a:txBody>
                  <a:tcPr/>
                </a:tc>
                <a:extLst>
                  <a:ext uri="{0D108BD9-81ED-4DB2-BD59-A6C34878D82A}">
                    <a16:rowId xmlns:a16="http://schemas.microsoft.com/office/drawing/2014/main" xmlns="" val="10002"/>
                  </a:ext>
                </a:extLst>
              </a:tr>
            </a:tbl>
          </a:graphicData>
        </a:graphic>
      </p:graphicFrame>
      <p:sp>
        <p:nvSpPr>
          <p:cNvPr id="5" name="object 7"/>
          <p:cNvSpPr txBox="1"/>
          <p:nvPr/>
        </p:nvSpPr>
        <p:spPr>
          <a:xfrm>
            <a:off x="4191000" y="463827"/>
            <a:ext cx="513715" cy="169277"/>
          </a:xfrm>
          <a:prstGeom prst="rect">
            <a:avLst/>
          </a:prstGeom>
        </p:spPr>
        <p:txBody>
          <a:bodyPr vert="horz" wrap="square" lIns="0" tIns="0" rIns="0" bIns="0" rtlCol="0">
            <a:spAutoFit/>
          </a:bodyPr>
          <a:lstStyle/>
          <a:p>
            <a:pPr marL="12700"/>
            <a:r>
              <a:rPr sz="1100" dirty="0">
                <a:solidFill>
                  <a:prstClr val="black"/>
                </a:solidFill>
                <a:latin typeface="Calibri"/>
                <a:cs typeface="Calibri"/>
              </a:rPr>
              <a:t>B1</a:t>
            </a:r>
          </a:p>
        </p:txBody>
      </p:sp>
      <p:graphicFrame>
        <p:nvGraphicFramePr>
          <p:cNvPr id="6" name="Table 5"/>
          <p:cNvGraphicFramePr>
            <a:graphicFrameLocks noGrp="1"/>
          </p:cNvGraphicFramePr>
          <p:nvPr>
            <p:extLst>
              <p:ext uri="{D42A27DB-BD31-4B8C-83A1-F6EECF244321}">
                <p14:modId xmlns:p14="http://schemas.microsoft.com/office/powerpoint/2010/main" val="3235964833"/>
              </p:ext>
            </p:extLst>
          </p:nvPr>
        </p:nvGraphicFramePr>
        <p:xfrm>
          <a:off x="228600" y="2266950"/>
          <a:ext cx="8458200" cy="227076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Patient Navigation &amp; ED Diversion</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Provision of navigation services to targeted patients</a:t>
                      </a:r>
                    </a:p>
                  </a:txBody>
                  <a:tcPr/>
                </a:tc>
                <a:tc>
                  <a:txBody>
                    <a:bodyPr/>
                    <a:lstStyle/>
                    <a:p>
                      <a:r>
                        <a:rPr lang="en-US" sz="1200" dirty="0"/>
                        <a:t>Methodist Hospital Dallas</a:t>
                      </a:r>
                    </a:p>
                    <a:p>
                      <a:r>
                        <a:rPr lang="en-US" sz="1200" dirty="0"/>
                        <a:t>Methodist Hospital Richardson</a:t>
                      </a:r>
                    </a:p>
                    <a:p>
                      <a:r>
                        <a:rPr lang="en-US" sz="1200" dirty="0"/>
                        <a:t>Methodist Hospital Charlton</a:t>
                      </a:r>
                    </a:p>
                  </a:txBody>
                  <a:tcPr/>
                </a:tc>
                <a:extLst>
                  <a:ext uri="{0D108BD9-81ED-4DB2-BD59-A6C34878D82A}">
                    <a16:rowId xmlns:a16="http://schemas.microsoft.com/office/drawing/2014/main" xmlns="" val="10001"/>
                  </a:ext>
                </a:extLst>
              </a:tr>
              <a:tr h="370840">
                <a:tc>
                  <a:txBody>
                    <a:bodyPr/>
                    <a:lstStyle/>
                    <a:p>
                      <a:r>
                        <a:rPr lang="en-US" sz="1200" dirty="0"/>
                        <a:t>Utilization of care management and/or chronic care management service</a:t>
                      </a:r>
                    </a:p>
                  </a:txBody>
                  <a:tcPr/>
                </a:tc>
                <a:tc>
                  <a:txBody>
                    <a:bodyPr/>
                    <a:lstStyle/>
                    <a:p>
                      <a:r>
                        <a:rPr lang="en-US" sz="1200" dirty="0"/>
                        <a:t>Methodist Hospital Dallas</a:t>
                      </a:r>
                    </a:p>
                    <a:p>
                      <a:r>
                        <a:rPr lang="en-US" sz="1200" dirty="0"/>
                        <a:t>Methodist Hospital Richardson</a:t>
                      </a:r>
                    </a:p>
                    <a:p>
                      <a:r>
                        <a:rPr lang="en-US" sz="1200" dirty="0"/>
                        <a:t>Methodist Hospital Charlton</a:t>
                      </a:r>
                    </a:p>
                  </a:txBody>
                  <a:tcPr/>
                </a:tc>
                <a:extLst>
                  <a:ext uri="{0D108BD9-81ED-4DB2-BD59-A6C34878D82A}">
                    <a16:rowId xmlns:a16="http://schemas.microsoft.com/office/drawing/2014/main" xmlns="" val="10002"/>
                  </a:ext>
                </a:extLst>
              </a:tr>
              <a:tr h="370840">
                <a:tc>
                  <a:txBody>
                    <a:bodyPr/>
                    <a:lstStyle/>
                    <a:p>
                      <a:r>
                        <a:rPr lang="en-US" sz="1200" dirty="0" smtClean="0"/>
                        <a:t>Implement interventions focused on social determinants of health</a:t>
                      </a:r>
                    </a:p>
                  </a:txBody>
                  <a:tcPr/>
                </a:tc>
                <a:tc>
                  <a:txBody>
                    <a:bodyPr/>
                    <a:lstStyle/>
                    <a:p>
                      <a:r>
                        <a:rPr lang="en-US" sz="1200" dirty="0" smtClean="0"/>
                        <a:t>Methodist Hospital</a:t>
                      </a:r>
                      <a:r>
                        <a:rPr lang="en-US" sz="1200" baseline="0" dirty="0" smtClean="0"/>
                        <a:t> Dallas</a:t>
                      </a:r>
                      <a:endParaRPr lang="en-US" sz="1200" dirty="0"/>
                    </a:p>
                  </a:txBody>
                  <a:tcPr/>
                </a:tc>
              </a:tr>
            </a:tbl>
          </a:graphicData>
        </a:graphic>
      </p:graphicFrame>
      <p:sp>
        <p:nvSpPr>
          <p:cNvPr id="7" name="object 6"/>
          <p:cNvSpPr txBox="1"/>
          <p:nvPr/>
        </p:nvSpPr>
        <p:spPr>
          <a:xfrm>
            <a:off x="4191000" y="2571750"/>
            <a:ext cx="589915" cy="169277"/>
          </a:xfrm>
          <a:prstGeom prst="rect">
            <a:avLst/>
          </a:prstGeom>
        </p:spPr>
        <p:txBody>
          <a:bodyPr vert="horz" wrap="square" lIns="0" tIns="0" rIns="0" bIns="0" rtlCol="0">
            <a:spAutoFit/>
          </a:bodyPr>
          <a:lstStyle/>
          <a:p>
            <a:pPr marL="12700"/>
            <a:r>
              <a:rPr sz="1100" dirty="0">
                <a:solidFill>
                  <a:prstClr val="black"/>
                </a:solidFill>
                <a:latin typeface="Calibri"/>
                <a:cs typeface="Calibri"/>
              </a:rPr>
              <a:t>B2</a:t>
            </a:r>
          </a:p>
        </p:txBody>
      </p:sp>
    </p:spTree>
    <p:extLst>
      <p:ext uri="{BB962C8B-B14F-4D97-AF65-F5344CB8AC3E}">
        <p14:creationId xmlns:p14="http://schemas.microsoft.com/office/powerpoint/2010/main" val="236348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33</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9456776"/>
              </p:ext>
            </p:extLst>
          </p:nvPr>
        </p:nvGraphicFramePr>
        <p:xfrm>
          <a:off x="304800" y="438150"/>
          <a:ext cx="8458200" cy="409956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Primary Care Prevention – Healthy Texans</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Provision of screening and follow up services</a:t>
                      </a:r>
                    </a:p>
                  </a:txBody>
                  <a:tcPr/>
                </a:tc>
                <a:tc>
                  <a:txBody>
                    <a:bodyPr/>
                    <a:lstStyle/>
                    <a:p>
                      <a:r>
                        <a:rPr lang="en-US" sz="1200" dirty="0"/>
                        <a:t>UT</a:t>
                      </a:r>
                      <a:r>
                        <a:rPr lang="en-US" sz="1200" baseline="0" dirty="0"/>
                        <a:t> Southwestern Medical Center</a:t>
                      </a:r>
                    </a:p>
                    <a:p>
                      <a:r>
                        <a:rPr lang="en-US" sz="1200" baseline="0" dirty="0"/>
                        <a:t>Dallas County Health &amp; Human Services</a:t>
                      </a:r>
                      <a:endParaRPr lang="en-US" sz="1200" dirty="0"/>
                    </a:p>
                  </a:txBody>
                  <a:tcPr/>
                </a:tc>
                <a:extLst>
                  <a:ext uri="{0D108BD9-81ED-4DB2-BD59-A6C34878D82A}">
                    <a16:rowId xmlns:a16="http://schemas.microsoft.com/office/drawing/2014/main" xmlns="" val="10001"/>
                  </a:ext>
                </a:extLst>
              </a:tr>
              <a:tr h="370840">
                <a:tc>
                  <a:txBody>
                    <a:bodyPr/>
                    <a:lstStyle/>
                    <a:p>
                      <a:r>
                        <a:rPr lang="en-US" sz="1200" dirty="0"/>
                        <a:t>Implementation of evidence based strategies to reduce sexually transmitted diseases.</a:t>
                      </a:r>
                    </a:p>
                  </a:txBody>
                  <a:tcPr/>
                </a:tc>
                <a:tc>
                  <a:txBody>
                    <a:bodyPr/>
                    <a:lstStyle/>
                    <a:p>
                      <a:r>
                        <a:rPr lang="en-US" sz="1200" dirty="0"/>
                        <a:t>Dallas County Health </a:t>
                      </a:r>
                      <a:r>
                        <a:rPr lang="en-US" sz="1200" baseline="0" dirty="0"/>
                        <a:t> &amp; Human  Services</a:t>
                      </a:r>
                      <a:endParaRPr lang="en-US" sz="1200" dirty="0"/>
                    </a:p>
                  </a:txBody>
                  <a:tcPr/>
                </a:tc>
                <a:extLst>
                  <a:ext uri="{0D108BD9-81ED-4DB2-BD59-A6C34878D82A}">
                    <a16:rowId xmlns:a16="http://schemas.microsoft.com/office/drawing/2014/main" xmlns="" val="10002"/>
                  </a:ext>
                </a:extLst>
              </a:tr>
              <a:tr h="370840">
                <a:tc>
                  <a:txBody>
                    <a:bodyPr/>
                    <a:lstStyle/>
                    <a:p>
                      <a:r>
                        <a:rPr lang="en-US" sz="1200" dirty="0"/>
                        <a:t>Provide appropriate behavioral services to individuals to reduce ED usage</a:t>
                      </a:r>
                    </a:p>
                  </a:txBody>
                  <a:tcPr/>
                </a:tc>
                <a:tc>
                  <a:txBody>
                    <a:bodyPr/>
                    <a:lstStyle/>
                    <a:p>
                      <a:r>
                        <a:rPr lang="en-US" sz="1200" dirty="0"/>
                        <a:t>Denton County MHMR</a:t>
                      </a:r>
                    </a:p>
                  </a:txBody>
                  <a:tcPr/>
                </a:tc>
                <a:extLst>
                  <a:ext uri="{0D108BD9-81ED-4DB2-BD59-A6C34878D82A}">
                    <a16:rowId xmlns:a16="http://schemas.microsoft.com/office/drawing/2014/main" xmlns="" val="10003"/>
                  </a:ext>
                </a:extLst>
              </a:tr>
              <a:tr h="370840">
                <a:tc>
                  <a:txBody>
                    <a:bodyPr/>
                    <a:lstStyle/>
                    <a:p>
                      <a:r>
                        <a:rPr lang="en-US" sz="1200" dirty="0"/>
                        <a:t>Utilization of Care Management function that integrates primary and behavioral health needs of individuals</a:t>
                      </a:r>
                    </a:p>
                  </a:txBody>
                  <a:tcPr/>
                </a:tc>
                <a:tc>
                  <a:txBody>
                    <a:bodyPr/>
                    <a:lstStyle/>
                    <a:p>
                      <a:r>
                        <a:rPr lang="en-US" sz="1200" dirty="0"/>
                        <a:t>Denton County</a:t>
                      </a:r>
                      <a:r>
                        <a:rPr lang="en-US" sz="1200" baseline="0" dirty="0"/>
                        <a:t> MHMR</a:t>
                      </a:r>
                      <a:endParaRPr lang="en-US" sz="1200" dirty="0"/>
                    </a:p>
                  </a:txBody>
                  <a:tcPr/>
                </a:tc>
                <a:extLst>
                  <a:ext uri="{0D108BD9-81ED-4DB2-BD59-A6C34878D82A}">
                    <a16:rowId xmlns:a16="http://schemas.microsoft.com/office/drawing/2014/main" xmlns="" val="10004"/>
                  </a:ext>
                </a:extLst>
              </a:tr>
              <a:tr h="370840">
                <a:tc>
                  <a:txBody>
                    <a:bodyPr/>
                    <a:lstStyle/>
                    <a:p>
                      <a:r>
                        <a:rPr lang="en-US" sz="1200" dirty="0"/>
                        <a:t>Provision of care aligned with Certified Community Behavioral Health Clinic (CCBHC) model</a:t>
                      </a:r>
                    </a:p>
                  </a:txBody>
                  <a:tcPr/>
                </a:tc>
                <a:tc>
                  <a:txBody>
                    <a:bodyPr/>
                    <a:lstStyle/>
                    <a:p>
                      <a:r>
                        <a:rPr lang="en-US" sz="1200" dirty="0"/>
                        <a:t>Denton </a:t>
                      </a:r>
                      <a:r>
                        <a:rPr lang="en-US" sz="1200" baseline="0" dirty="0"/>
                        <a:t> County MHMR</a:t>
                      </a:r>
                    </a:p>
                    <a:p>
                      <a:r>
                        <a:rPr lang="en-US" sz="1200" baseline="0" dirty="0"/>
                        <a:t>Metrocare Services</a:t>
                      </a:r>
                      <a:endParaRPr lang="en-US" sz="1200" dirty="0"/>
                    </a:p>
                  </a:txBody>
                  <a:tcPr/>
                </a:tc>
                <a:extLst>
                  <a:ext uri="{0D108BD9-81ED-4DB2-BD59-A6C34878D82A}">
                    <a16:rowId xmlns:a16="http://schemas.microsoft.com/office/drawing/2014/main" xmlns="" val="10005"/>
                  </a:ext>
                </a:extLst>
              </a:tr>
              <a:tr h="370840">
                <a:tc>
                  <a:txBody>
                    <a:bodyPr/>
                    <a:lstStyle/>
                    <a:p>
                      <a:r>
                        <a:rPr lang="en-US" sz="1200" dirty="0"/>
                        <a:t>Utilization of telehealth/telemedicine in delivering behavioral services</a:t>
                      </a:r>
                    </a:p>
                  </a:txBody>
                  <a:tcPr/>
                </a:tc>
                <a:tc>
                  <a:txBody>
                    <a:bodyPr/>
                    <a:lstStyle/>
                    <a:p>
                      <a:r>
                        <a:rPr lang="en-US" sz="1200" dirty="0"/>
                        <a:t>Lakes Regional Community Center</a:t>
                      </a:r>
                    </a:p>
                  </a:txBody>
                  <a:tcPr/>
                </a:tc>
                <a:extLst>
                  <a:ext uri="{0D108BD9-81ED-4DB2-BD59-A6C34878D82A}">
                    <a16:rowId xmlns:a16="http://schemas.microsoft.com/office/drawing/2014/main" xmlns="" val="10006"/>
                  </a:ext>
                </a:extLst>
              </a:tr>
              <a:tr h="370840">
                <a:tc>
                  <a:txBody>
                    <a:bodyPr/>
                    <a:lstStyle/>
                    <a:p>
                      <a:r>
                        <a:rPr lang="en-US" sz="1200" dirty="0"/>
                        <a:t>Implementation of evidence-based strategies to empower patients to make lifestyle changes to stay healthy and self‐manage their chronic conditions</a:t>
                      </a:r>
                    </a:p>
                  </a:txBody>
                  <a:tcPr/>
                </a:tc>
                <a:tc>
                  <a:txBody>
                    <a:bodyPr/>
                    <a:lstStyle/>
                    <a:p>
                      <a:r>
                        <a:rPr lang="en-US" sz="1200" dirty="0"/>
                        <a:t>Parkland Health &amp; Hospital</a:t>
                      </a:r>
                      <a:r>
                        <a:rPr lang="en-US" sz="1200" baseline="0" dirty="0"/>
                        <a:t> Systems</a:t>
                      </a:r>
                      <a:endParaRPr lang="en-US" sz="1200" dirty="0"/>
                    </a:p>
                  </a:txBody>
                  <a:tcPr/>
                </a:tc>
                <a:extLst>
                  <a:ext uri="{0D108BD9-81ED-4DB2-BD59-A6C34878D82A}">
                    <a16:rowId xmlns:a16="http://schemas.microsoft.com/office/drawing/2014/main" xmlns="" val="10007"/>
                  </a:ext>
                </a:extLst>
              </a:tr>
            </a:tbl>
          </a:graphicData>
        </a:graphic>
      </p:graphicFrame>
      <p:sp>
        <p:nvSpPr>
          <p:cNvPr id="13" name="object 13"/>
          <p:cNvSpPr txBox="1"/>
          <p:nvPr/>
        </p:nvSpPr>
        <p:spPr>
          <a:xfrm>
            <a:off x="3581400" y="683627"/>
            <a:ext cx="2128838" cy="169277"/>
          </a:xfrm>
          <a:prstGeom prst="rect">
            <a:avLst/>
          </a:prstGeom>
        </p:spPr>
        <p:txBody>
          <a:bodyPr vert="horz" wrap="square" lIns="0" tIns="0" rIns="0" bIns="0" rtlCol="0">
            <a:spAutoFit/>
          </a:bodyPr>
          <a:lstStyle/>
          <a:p>
            <a:pPr marL="12700"/>
            <a:r>
              <a:rPr sz="1100" spc="-5" dirty="0">
                <a:solidFill>
                  <a:prstClr val="black"/>
                </a:solidFill>
                <a:latin typeface="Calibri"/>
                <a:cs typeface="Calibri"/>
              </a:rPr>
              <a:t>C</a:t>
            </a:r>
            <a:r>
              <a:rPr sz="1100" dirty="0">
                <a:solidFill>
                  <a:prstClr val="black"/>
                </a:solidFill>
                <a:latin typeface="Calibri"/>
                <a:cs typeface="Calibri"/>
              </a:rPr>
              <a:t>1; </a:t>
            </a:r>
            <a:r>
              <a:rPr sz="1100" spc="5" dirty="0">
                <a:solidFill>
                  <a:prstClr val="black"/>
                </a:solidFill>
                <a:latin typeface="Calibri"/>
                <a:cs typeface="Calibri"/>
              </a:rPr>
              <a:t>M1</a:t>
            </a:r>
            <a:r>
              <a:rPr sz="1100" spc="-5" dirty="0">
                <a:solidFill>
                  <a:prstClr val="black"/>
                </a:solidFill>
                <a:latin typeface="Calibri"/>
                <a:cs typeface="Calibri"/>
              </a:rPr>
              <a:t>-</a:t>
            </a:r>
            <a:r>
              <a:rPr sz="1100" dirty="0">
                <a:solidFill>
                  <a:prstClr val="black"/>
                </a:solidFill>
                <a:latin typeface="Calibri"/>
                <a:cs typeface="Calibri"/>
              </a:rPr>
              <a:t>105,</a:t>
            </a:r>
            <a:r>
              <a:rPr sz="1100" spc="-20" dirty="0">
                <a:solidFill>
                  <a:prstClr val="black"/>
                </a:solidFill>
                <a:latin typeface="Calibri"/>
                <a:cs typeface="Calibri"/>
              </a:rPr>
              <a:t> </a:t>
            </a:r>
            <a:r>
              <a:rPr sz="1100" dirty="0">
                <a:solidFill>
                  <a:prstClr val="black"/>
                </a:solidFill>
                <a:latin typeface="Calibri"/>
                <a:cs typeface="Calibri"/>
              </a:rPr>
              <a:t>147, </a:t>
            </a:r>
            <a:r>
              <a:rPr sz="1100" spc="5" dirty="0">
                <a:solidFill>
                  <a:prstClr val="black"/>
                </a:solidFill>
                <a:latin typeface="Calibri"/>
                <a:cs typeface="Calibri"/>
              </a:rPr>
              <a:t>2</a:t>
            </a:r>
            <a:r>
              <a:rPr sz="1100" dirty="0">
                <a:solidFill>
                  <a:prstClr val="black"/>
                </a:solidFill>
                <a:latin typeface="Calibri"/>
                <a:cs typeface="Calibri"/>
              </a:rPr>
              <a:t>05;</a:t>
            </a:r>
            <a:r>
              <a:rPr sz="1100" spc="-10" dirty="0">
                <a:solidFill>
                  <a:prstClr val="black"/>
                </a:solidFill>
                <a:latin typeface="Calibri"/>
                <a:cs typeface="Calibri"/>
              </a:rPr>
              <a:t> </a:t>
            </a:r>
            <a:r>
              <a:rPr sz="1100" dirty="0">
                <a:solidFill>
                  <a:prstClr val="black"/>
                </a:solidFill>
                <a:latin typeface="Calibri"/>
                <a:cs typeface="Calibri"/>
              </a:rPr>
              <a:t>L</a:t>
            </a:r>
            <a:r>
              <a:rPr sz="1100" spc="20" dirty="0">
                <a:solidFill>
                  <a:prstClr val="black"/>
                </a:solidFill>
                <a:latin typeface="Calibri"/>
                <a:cs typeface="Calibri"/>
              </a:rPr>
              <a:t>1</a:t>
            </a:r>
            <a:r>
              <a:rPr sz="1100" spc="-5" dirty="0">
                <a:solidFill>
                  <a:prstClr val="black"/>
                </a:solidFill>
                <a:latin typeface="Calibri"/>
                <a:cs typeface="Calibri"/>
              </a:rPr>
              <a:t>-</a:t>
            </a:r>
            <a:r>
              <a:rPr lang="en-US" sz="1100" spc="-5" dirty="0">
                <a:solidFill>
                  <a:prstClr val="black"/>
                </a:solidFill>
                <a:latin typeface="Calibri"/>
                <a:cs typeface="Calibri"/>
              </a:rPr>
              <a:t>344,347</a:t>
            </a:r>
            <a:endParaRPr sz="1100" dirty="0">
              <a:solidFill>
                <a:prstClr val="black"/>
              </a:solidFill>
              <a:latin typeface="Calibri"/>
              <a:cs typeface="Calibri"/>
            </a:endParaRPr>
          </a:p>
        </p:txBody>
      </p:sp>
    </p:spTree>
    <p:extLst>
      <p:ext uri="{BB962C8B-B14F-4D97-AF65-F5344CB8AC3E}">
        <p14:creationId xmlns:p14="http://schemas.microsoft.com/office/powerpoint/2010/main" val="700012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34</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76972957"/>
              </p:ext>
            </p:extLst>
          </p:nvPr>
        </p:nvGraphicFramePr>
        <p:xfrm>
          <a:off x="265589" y="2571750"/>
          <a:ext cx="8458200" cy="200152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Primary Care Prevention – Hepatitis C</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Utilization of care management and/or chronic care management services, including education in chronic disease self‐management</a:t>
                      </a:r>
                    </a:p>
                  </a:txBody>
                  <a:tcPr/>
                </a:tc>
                <a:tc>
                  <a:txBody>
                    <a:bodyPr/>
                    <a:lstStyle/>
                    <a:p>
                      <a:pPr>
                        <a:buNone/>
                      </a:pPr>
                      <a:r>
                        <a:rPr lang="en-US" sz="1200" dirty="0"/>
                        <a:t>Baylor Scott &amp;</a:t>
                      </a:r>
                      <a:r>
                        <a:rPr lang="en-US" sz="1200" baseline="0" dirty="0"/>
                        <a:t> White Dallas</a:t>
                      </a:r>
                    </a:p>
                  </a:txBody>
                  <a:tcPr/>
                </a:tc>
                <a:extLst>
                  <a:ext uri="{0D108BD9-81ED-4DB2-BD59-A6C34878D82A}">
                    <a16:rowId xmlns:a16="http://schemas.microsoft.com/office/drawing/2014/main" xmlns="" val="10001"/>
                  </a:ext>
                </a:extLst>
              </a:tr>
              <a:tr h="370840">
                <a:tc>
                  <a:txBody>
                    <a:bodyPr/>
                    <a:lstStyle/>
                    <a:p>
                      <a:r>
                        <a:rPr lang="en-US" sz="1200" dirty="0"/>
                        <a:t>Management of targeted patient populations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Parkland Health &amp; Hospital System</a:t>
                      </a:r>
                    </a:p>
                  </a:txBody>
                  <a:tcPr/>
                </a:tc>
                <a:extLst>
                  <a:ext uri="{0D108BD9-81ED-4DB2-BD59-A6C34878D82A}">
                    <a16:rowId xmlns:a16="http://schemas.microsoft.com/office/drawing/2014/main" xmlns="" val="10002"/>
                  </a:ext>
                </a:extLst>
              </a:tr>
              <a:tr h="370840">
                <a:tc>
                  <a:txBody>
                    <a:bodyPr/>
                    <a:lstStyle/>
                    <a:p>
                      <a:r>
                        <a:rPr lang="en-US" sz="1200" dirty="0" smtClean="0"/>
                        <a:t>Utilization of care teams tailored to patient healthcare needs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Baylor Scott &amp; White Dallas</a:t>
                      </a:r>
                      <a:endParaRPr lang="en-US" sz="1200" baseline="0" dirty="0"/>
                    </a:p>
                  </a:txBody>
                  <a:tcPr/>
                </a:tc>
                <a:extLst>
                  <a:ext uri="{0D108BD9-81ED-4DB2-BD59-A6C34878D82A}">
                    <a16:rowId xmlns:a16="http://schemas.microsoft.com/office/drawing/2014/main" xmlns="" val="10003"/>
                  </a:ext>
                </a:extLst>
              </a:tr>
            </a:tbl>
          </a:graphicData>
        </a:graphic>
      </p:graphicFrame>
      <p:sp>
        <p:nvSpPr>
          <p:cNvPr id="5" name="object 7"/>
          <p:cNvSpPr txBox="1"/>
          <p:nvPr/>
        </p:nvSpPr>
        <p:spPr>
          <a:xfrm>
            <a:off x="4232564" y="2863092"/>
            <a:ext cx="454978" cy="169277"/>
          </a:xfrm>
          <a:prstGeom prst="rect">
            <a:avLst/>
          </a:prstGeom>
        </p:spPr>
        <p:txBody>
          <a:bodyPr vert="horz" wrap="square" lIns="0" tIns="0" rIns="0" bIns="0" rtlCol="0">
            <a:spAutoFit/>
          </a:bodyPr>
          <a:lstStyle/>
          <a:p>
            <a:pPr marL="12700" algn="ctr"/>
            <a:r>
              <a:rPr sz="1100" spc="-5" dirty="0">
                <a:solidFill>
                  <a:prstClr val="black"/>
                </a:solidFill>
                <a:latin typeface="Calibri"/>
                <a:cs typeface="Calibri"/>
              </a:rPr>
              <a:t>C</a:t>
            </a:r>
            <a:r>
              <a:rPr sz="1100" dirty="0">
                <a:solidFill>
                  <a:prstClr val="black"/>
                </a:solidFill>
                <a:latin typeface="Calibri"/>
                <a:cs typeface="Calibri"/>
              </a:rPr>
              <a:t>3</a:t>
            </a:r>
          </a:p>
        </p:txBody>
      </p:sp>
      <p:graphicFrame>
        <p:nvGraphicFramePr>
          <p:cNvPr id="6" name="Table 5"/>
          <p:cNvGraphicFramePr>
            <a:graphicFrameLocks noGrp="1"/>
          </p:cNvGraphicFramePr>
          <p:nvPr>
            <p:extLst>
              <p:ext uri="{D42A27DB-BD31-4B8C-83A1-F6EECF244321}">
                <p14:modId xmlns:p14="http://schemas.microsoft.com/office/powerpoint/2010/main" val="2971746334"/>
              </p:ext>
            </p:extLst>
          </p:nvPr>
        </p:nvGraphicFramePr>
        <p:xfrm>
          <a:off x="265589" y="209550"/>
          <a:ext cx="8458200" cy="21844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Primary Care Prevention – Cancer Screening</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Provision of screening and follow up services</a:t>
                      </a:r>
                    </a:p>
                  </a:txBody>
                  <a:tcPr/>
                </a:tc>
                <a:tc>
                  <a:txBody>
                    <a:bodyPr/>
                    <a:lstStyle/>
                    <a:p>
                      <a:r>
                        <a:rPr lang="en-US" sz="1200" dirty="0"/>
                        <a:t>UT Southwestern Medical Center</a:t>
                      </a: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Utilization of care teams tailored to patient healthcare needs</a:t>
                      </a:r>
                    </a:p>
                    <a:p>
                      <a:endParaRPr lang="en-US" sz="1200" dirty="0"/>
                    </a:p>
                  </a:txBody>
                  <a:tcPr/>
                </a:tc>
                <a:tc>
                  <a:txBody>
                    <a:bodyPr/>
                    <a:lstStyle/>
                    <a:p>
                      <a:r>
                        <a:rPr lang="en-US" sz="1200" dirty="0"/>
                        <a:t>Baylor University Medical Center</a:t>
                      </a:r>
                    </a:p>
                    <a:p>
                      <a:r>
                        <a:rPr lang="en-US" sz="1200" dirty="0"/>
                        <a:t>Baylor Scott &amp; White Irving</a:t>
                      </a:r>
                    </a:p>
                    <a:p>
                      <a:r>
                        <a:rPr lang="en-US" sz="1200" dirty="0"/>
                        <a:t>Baylor</a:t>
                      </a:r>
                      <a:r>
                        <a:rPr lang="en-US" sz="1200" baseline="0" dirty="0"/>
                        <a:t> Scott &amp; White Carrolton</a:t>
                      </a:r>
                      <a:endParaRPr lang="en-US" sz="1200" dirty="0"/>
                    </a:p>
                  </a:txBody>
                  <a:tcPr/>
                </a:tc>
                <a:extLst>
                  <a:ext uri="{0D108BD9-81ED-4DB2-BD59-A6C34878D82A}">
                    <a16:rowId xmlns:a16="http://schemas.microsoft.com/office/drawing/2014/main" xmlns="" val="10002"/>
                  </a:ext>
                </a:extLst>
              </a:tr>
              <a:tr h="370840">
                <a:tc>
                  <a:txBody>
                    <a:bodyPr/>
                    <a:lstStyle/>
                    <a:p>
                      <a:r>
                        <a:rPr lang="en-US" sz="1200" dirty="0"/>
                        <a:t>Implementation of evidence-based strategies to empower patients to make lifestyle changes to stay healthy and self‐manage their chronic conditions</a:t>
                      </a:r>
                    </a:p>
                  </a:txBody>
                  <a:tcPr/>
                </a:tc>
                <a:tc>
                  <a:txBody>
                    <a:bodyPr/>
                    <a:lstStyle/>
                    <a:p>
                      <a:r>
                        <a:rPr lang="en-US" sz="1200" dirty="0"/>
                        <a:t>Parkland Health</a:t>
                      </a:r>
                      <a:r>
                        <a:rPr lang="en-US" sz="1200" baseline="0" dirty="0"/>
                        <a:t> &amp; Hospital System</a:t>
                      </a:r>
                      <a:endParaRPr lang="en-US" sz="1200" dirty="0"/>
                    </a:p>
                  </a:txBody>
                  <a:tcPr/>
                </a:tc>
                <a:extLst>
                  <a:ext uri="{0D108BD9-81ED-4DB2-BD59-A6C34878D82A}">
                    <a16:rowId xmlns:a16="http://schemas.microsoft.com/office/drawing/2014/main" xmlns="" val="10003"/>
                  </a:ext>
                </a:extLst>
              </a:tr>
            </a:tbl>
          </a:graphicData>
        </a:graphic>
      </p:graphicFrame>
      <p:sp>
        <p:nvSpPr>
          <p:cNvPr id="7" name="object 6"/>
          <p:cNvSpPr txBox="1"/>
          <p:nvPr/>
        </p:nvSpPr>
        <p:spPr>
          <a:xfrm>
            <a:off x="4281055" y="524979"/>
            <a:ext cx="454978" cy="169277"/>
          </a:xfrm>
          <a:prstGeom prst="rect">
            <a:avLst/>
          </a:prstGeom>
        </p:spPr>
        <p:txBody>
          <a:bodyPr vert="horz" wrap="square" lIns="0" tIns="0" rIns="0" bIns="0" rtlCol="0">
            <a:spAutoFit/>
          </a:bodyPr>
          <a:lstStyle/>
          <a:p>
            <a:pPr marL="12700" algn="ctr"/>
            <a:r>
              <a:rPr sz="1100" spc="-5" dirty="0">
                <a:solidFill>
                  <a:prstClr val="black"/>
                </a:solidFill>
                <a:latin typeface="Calibri"/>
                <a:cs typeface="Calibri"/>
              </a:rPr>
              <a:t>C</a:t>
            </a:r>
            <a:r>
              <a:rPr sz="1100" dirty="0">
                <a:solidFill>
                  <a:prstClr val="black"/>
                </a:solidFill>
                <a:latin typeface="Calibri"/>
                <a:cs typeface="Calibri"/>
              </a:rPr>
              <a:t>2</a:t>
            </a:r>
          </a:p>
        </p:txBody>
      </p:sp>
    </p:spTree>
    <p:extLst>
      <p:ext uri="{BB962C8B-B14F-4D97-AF65-F5344CB8AC3E}">
        <p14:creationId xmlns:p14="http://schemas.microsoft.com/office/powerpoint/2010/main" val="2176695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35</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75148046"/>
              </p:ext>
            </p:extLst>
          </p:nvPr>
        </p:nvGraphicFramePr>
        <p:xfrm>
          <a:off x="219075" y="285750"/>
          <a:ext cx="8458200" cy="3543628"/>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Pediatric</a:t>
                      </a:r>
                      <a:r>
                        <a:rPr lang="en-US" sz="1400" baseline="0" dirty="0"/>
                        <a:t> Primary Care and Chronic Disease Management </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404966">
                <a:tc>
                  <a:txBody>
                    <a:bodyPr/>
                    <a:lstStyle/>
                    <a:p>
                      <a:r>
                        <a:rPr lang="en-US" sz="1200" dirty="0"/>
                        <a:t>Management of targeted patient populations</a:t>
                      </a:r>
                    </a:p>
                  </a:txBody>
                  <a:tcPr/>
                </a:tc>
                <a:tc>
                  <a:txBody>
                    <a:bodyPr/>
                    <a:lstStyle/>
                    <a:p>
                      <a:r>
                        <a:rPr lang="en-US" sz="1200" dirty="0"/>
                        <a:t>Medical</a:t>
                      </a:r>
                      <a:r>
                        <a:rPr lang="en-US" sz="1200" baseline="0" dirty="0"/>
                        <a:t> City Dallas (HCA)</a:t>
                      </a:r>
                    </a:p>
                    <a:p>
                      <a:r>
                        <a:rPr lang="en-US" sz="1200" baseline="0" dirty="0"/>
                        <a:t>Children’s Health Dallas</a:t>
                      </a:r>
                      <a:endParaRPr lang="en-US" sz="1200" dirty="0"/>
                    </a:p>
                  </a:txBody>
                  <a:tcPr/>
                </a:tc>
                <a:extLst>
                  <a:ext uri="{0D108BD9-81ED-4DB2-BD59-A6C34878D82A}">
                    <a16:rowId xmlns:a16="http://schemas.microsoft.com/office/drawing/2014/main" xmlns="" val="10001"/>
                  </a:ext>
                </a:extLst>
              </a:tr>
              <a:tr h="499274">
                <a:tc>
                  <a:txBody>
                    <a:bodyPr/>
                    <a:lstStyle/>
                    <a:p>
                      <a:r>
                        <a:rPr lang="en-US" sz="1200" dirty="0"/>
                        <a:t>Provision of care aligned with Certified Community Behavioral Health Clinic (CCBHC) model</a:t>
                      </a:r>
                    </a:p>
                  </a:txBody>
                  <a:tcPr/>
                </a:tc>
                <a:tc>
                  <a:txBody>
                    <a:bodyPr/>
                    <a:lstStyle/>
                    <a:p>
                      <a:r>
                        <a:rPr lang="en-US" sz="1200" dirty="0"/>
                        <a:t>Denton </a:t>
                      </a:r>
                      <a:r>
                        <a:rPr lang="en-US" sz="1200" baseline="0" dirty="0"/>
                        <a:t> County MHMR</a:t>
                      </a:r>
                    </a:p>
                    <a:p>
                      <a:r>
                        <a:rPr lang="en-US" sz="1200" baseline="0" dirty="0"/>
                        <a:t>Metrocare Services</a:t>
                      </a:r>
                      <a:endParaRPr lang="en-US" sz="1200" dirty="0"/>
                    </a:p>
                  </a:txBody>
                  <a:tcPr/>
                </a:tc>
                <a:extLst>
                  <a:ext uri="{0D108BD9-81ED-4DB2-BD59-A6C34878D82A}">
                    <a16:rowId xmlns:a16="http://schemas.microsoft.com/office/drawing/2014/main" xmlns="" val="10002"/>
                  </a:ext>
                </a:extLst>
              </a:tr>
              <a:tr h="499274">
                <a:tc>
                  <a:txBody>
                    <a:bodyPr/>
                    <a:lstStyle/>
                    <a:p>
                      <a:r>
                        <a:rPr lang="en-US" sz="1200" dirty="0"/>
                        <a:t>Implementation of evidence based strategies to reduce sexually transmitted diseases</a:t>
                      </a:r>
                    </a:p>
                  </a:txBody>
                  <a:tcPr/>
                </a:tc>
                <a:tc>
                  <a:txBody>
                    <a:bodyPr/>
                    <a:lstStyle/>
                    <a:p>
                      <a:r>
                        <a:rPr lang="en-US" sz="1200" dirty="0"/>
                        <a:t>Dallas</a:t>
                      </a:r>
                      <a:r>
                        <a:rPr lang="en-US" sz="1200" baseline="0" dirty="0"/>
                        <a:t> County Health  &amp; Human Services</a:t>
                      </a:r>
                      <a:endParaRPr lang="en-US" sz="1200" dirty="0"/>
                    </a:p>
                  </a:txBody>
                  <a:tcPr/>
                </a:tc>
                <a:extLst>
                  <a:ext uri="{0D108BD9-81ED-4DB2-BD59-A6C34878D82A}">
                    <a16:rowId xmlns:a16="http://schemas.microsoft.com/office/drawing/2014/main" xmlns="" val="10003"/>
                  </a:ext>
                </a:extLst>
              </a:tr>
              <a:tr h="499274">
                <a:tc>
                  <a:txBody>
                    <a:bodyPr/>
                    <a:lstStyle/>
                    <a:p>
                      <a:r>
                        <a:rPr lang="en-US" sz="1200" dirty="0"/>
                        <a:t>Implementation of evidence-based strategies to empower patients to make lifestyle changes to stay healthy and self‐manage their chronic conditions</a:t>
                      </a:r>
                    </a:p>
                  </a:txBody>
                  <a:tcPr/>
                </a:tc>
                <a:tc>
                  <a:txBody>
                    <a:bodyPr/>
                    <a:lstStyle/>
                    <a:p>
                      <a:r>
                        <a:rPr lang="en-US" sz="1200" dirty="0"/>
                        <a:t>Parkland Health</a:t>
                      </a:r>
                      <a:r>
                        <a:rPr lang="en-US" sz="1200" baseline="0" dirty="0"/>
                        <a:t> &amp; Hospital System</a:t>
                      </a:r>
                      <a:endParaRPr lang="en-US" sz="1200" dirty="0"/>
                    </a:p>
                  </a:txBody>
                  <a:tcPr/>
                </a:tc>
                <a:extLst>
                  <a:ext uri="{0D108BD9-81ED-4DB2-BD59-A6C34878D82A}">
                    <a16:rowId xmlns:a16="http://schemas.microsoft.com/office/drawing/2014/main" xmlns="" val="10004"/>
                  </a:ext>
                </a:extLst>
              </a:tr>
              <a:tr h="211926">
                <a:tc>
                  <a:txBody>
                    <a:bodyPr/>
                    <a:lstStyle/>
                    <a:p>
                      <a:r>
                        <a:rPr lang="en-US" sz="1200" dirty="0"/>
                        <a:t>Patient Reminder Outreach</a:t>
                      </a:r>
                    </a:p>
                  </a:txBody>
                  <a:tcPr/>
                </a:tc>
                <a:tc>
                  <a:txBody>
                    <a:bodyPr/>
                    <a:lstStyle/>
                    <a:p>
                      <a:r>
                        <a:rPr lang="en-US" sz="1200" dirty="0"/>
                        <a:t>Children’s Health</a:t>
                      </a:r>
                      <a:r>
                        <a:rPr lang="en-US" sz="1200" baseline="0" dirty="0"/>
                        <a:t> Dallas</a:t>
                      </a:r>
                      <a:endParaRPr lang="en-US" sz="1200" dirty="0"/>
                    </a:p>
                  </a:txBody>
                  <a:tcPr/>
                </a:tc>
                <a:extLst>
                  <a:ext uri="{0D108BD9-81ED-4DB2-BD59-A6C34878D82A}">
                    <a16:rowId xmlns:a16="http://schemas.microsoft.com/office/drawing/2014/main" xmlns="" val="10006"/>
                  </a:ext>
                </a:extLst>
              </a:tr>
              <a:tr h="516726">
                <a:tc>
                  <a:txBody>
                    <a:bodyPr/>
                    <a:lstStyle/>
                    <a:p>
                      <a:r>
                        <a:rPr lang="en-US" sz="1200" dirty="0"/>
                        <a:t>Utilization of care management and/or chronic care management services, including education in chronic disease self‐management</a:t>
                      </a:r>
                    </a:p>
                  </a:txBody>
                  <a:tcPr/>
                </a:tc>
                <a:tc>
                  <a:txBody>
                    <a:bodyPr/>
                    <a:lstStyle/>
                    <a:p>
                      <a:r>
                        <a:rPr lang="en-US" sz="1200" dirty="0"/>
                        <a:t>Children’s Health Dallas</a:t>
                      </a:r>
                    </a:p>
                  </a:txBody>
                  <a:tcPr/>
                </a:tc>
                <a:extLst>
                  <a:ext uri="{0D108BD9-81ED-4DB2-BD59-A6C34878D82A}">
                    <a16:rowId xmlns:a16="http://schemas.microsoft.com/office/drawing/2014/main" xmlns="" val="10007"/>
                  </a:ext>
                </a:extLst>
              </a:tr>
            </a:tbl>
          </a:graphicData>
        </a:graphic>
      </p:graphicFrame>
      <p:sp>
        <p:nvSpPr>
          <p:cNvPr id="5" name="object 9"/>
          <p:cNvSpPr txBox="1"/>
          <p:nvPr/>
        </p:nvSpPr>
        <p:spPr>
          <a:xfrm>
            <a:off x="2667000" y="598988"/>
            <a:ext cx="3505201" cy="169277"/>
          </a:xfrm>
          <a:prstGeom prst="rect">
            <a:avLst/>
          </a:prstGeom>
        </p:spPr>
        <p:txBody>
          <a:bodyPr vert="horz" wrap="square" lIns="0" tIns="0" rIns="0" bIns="0" rtlCol="0">
            <a:spAutoFit/>
          </a:bodyPr>
          <a:lstStyle/>
          <a:p>
            <a:pPr marL="12700" algn="ctr"/>
            <a:r>
              <a:rPr lang="en-US" sz="1100" dirty="0" smtClean="0">
                <a:solidFill>
                  <a:prstClr val="black"/>
                </a:solidFill>
                <a:latin typeface="Calibri"/>
                <a:cs typeface="Calibri"/>
              </a:rPr>
              <a:t>D</a:t>
            </a:r>
            <a:r>
              <a:rPr sz="1100" dirty="0">
                <a:solidFill>
                  <a:prstClr val="black"/>
                </a:solidFill>
                <a:latin typeface="Calibri"/>
                <a:cs typeface="Calibri"/>
              </a:rPr>
              <a:t>4</a:t>
            </a:r>
            <a:r>
              <a:rPr lang="en-US" sz="1100" dirty="0">
                <a:solidFill>
                  <a:prstClr val="black"/>
                </a:solidFill>
                <a:latin typeface="Calibri"/>
                <a:cs typeface="Calibri"/>
              </a:rPr>
              <a:t>, D5;</a:t>
            </a:r>
            <a:r>
              <a:rPr sz="1100" spc="-10" dirty="0">
                <a:solidFill>
                  <a:prstClr val="black"/>
                </a:solidFill>
                <a:latin typeface="Calibri"/>
                <a:cs typeface="Calibri"/>
              </a:rPr>
              <a:t> </a:t>
            </a:r>
            <a:r>
              <a:rPr sz="1100" dirty="0">
                <a:solidFill>
                  <a:prstClr val="black"/>
                </a:solidFill>
                <a:latin typeface="Calibri"/>
                <a:cs typeface="Calibri"/>
              </a:rPr>
              <a:t>M</a:t>
            </a:r>
            <a:r>
              <a:rPr sz="1100" spc="5" dirty="0">
                <a:solidFill>
                  <a:prstClr val="black"/>
                </a:solidFill>
                <a:latin typeface="Calibri"/>
                <a:cs typeface="Calibri"/>
              </a:rPr>
              <a:t>1</a:t>
            </a:r>
            <a:r>
              <a:rPr sz="1100" spc="-5" dirty="0">
                <a:solidFill>
                  <a:prstClr val="black"/>
                </a:solidFill>
                <a:latin typeface="Calibri"/>
                <a:cs typeface="Calibri"/>
              </a:rPr>
              <a:t>-</a:t>
            </a:r>
            <a:r>
              <a:rPr sz="1100" dirty="0">
                <a:solidFill>
                  <a:prstClr val="black"/>
                </a:solidFill>
                <a:latin typeface="Calibri"/>
                <a:cs typeface="Calibri"/>
              </a:rPr>
              <a:t>211,</a:t>
            </a:r>
            <a:r>
              <a:rPr sz="1100" spc="-20" dirty="0">
                <a:solidFill>
                  <a:prstClr val="black"/>
                </a:solidFill>
                <a:latin typeface="Calibri"/>
                <a:cs typeface="Calibri"/>
              </a:rPr>
              <a:t> </a:t>
            </a:r>
            <a:r>
              <a:rPr sz="1100" dirty="0">
                <a:solidFill>
                  <a:prstClr val="black"/>
                </a:solidFill>
                <a:latin typeface="Calibri"/>
                <a:cs typeface="Calibri"/>
              </a:rPr>
              <a:t>400; </a:t>
            </a:r>
            <a:r>
              <a:rPr sz="1100" spc="5" dirty="0">
                <a:solidFill>
                  <a:prstClr val="black"/>
                </a:solidFill>
                <a:latin typeface="Calibri"/>
                <a:cs typeface="Calibri"/>
              </a:rPr>
              <a:t>L</a:t>
            </a:r>
            <a:r>
              <a:rPr sz="1100" spc="10" dirty="0">
                <a:solidFill>
                  <a:prstClr val="black"/>
                </a:solidFill>
                <a:latin typeface="Calibri"/>
                <a:cs typeface="Calibri"/>
              </a:rPr>
              <a:t>1</a:t>
            </a:r>
            <a:r>
              <a:rPr sz="1100" spc="-5" dirty="0">
                <a:solidFill>
                  <a:prstClr val="black"/>
                </a:solidFill>
                <a:latin typeface="Calibri"/>
                <a:cs typeface="Calibri"/>
              </a:rPr>
              <a:t>-</a:t>
            </a:r>
            <a:r>
              <a:rPr sz="1100" dirty="0">
                <a:solidFill>
                  <a:prstClr val="black"/>
                </a:solidFill>
                <a:latin typeface="Calibri"/>
                <a:cs typeface="Calibri"/>
              </a:rPr>
              <a:t>108,</a:t>
            </a:r>
            <a:r>
              <a:rPr sz="1100" spc="-10" dirty="0">
                <a:solidFill>
                  <a:prstClr val="black"/>
                </a:solidFill>
                <a:latin typeface="Calibri"/>
                <a:cs typeface="Calibri"/>
              </a:rPr>
              <a:t> </a:t>
            </a:r>
            <a:r>
              <a:rPr sz="1100" dirty="0">
                <a:solidFill>
                  <a:prstClr val="black"/>
                </a:solidFill>
                <a:latin typeface="Calibri"/>
                <a:cs typeface="Calibri"/>
              </a:rPr>
              <a:t>211,</a:t>
            </a:r>
            <a:r>
              <a:rPr sz="1100" dirty="0">
                <a:solidFill>
                  <a:srgbClr val="FF0000"/>
                </a:solidFill>
                <a:latin typeface="Calibri"/>
                <a:cs typeface="Calibri"/>
              </a:rPr>
              <a:t> </a:t>
            </a:r>
            <a:r>
              <a:rPr sz="1100" spc="5" dirty="0">
                <a:solidFill>
                  <a:prstClr val="black"/>
                </a:solidFill>
                <a:latin typeface="Calibri"/>
                <a:cs typeface="Calibri"/>
              </a:rPr>
              <a:t>2</a:t>
            </a:r>
            <a:r>
              <a:rPr sz="1100" dirty="0">
                <a:solidFill>
                  <a:prstClr val="black"/>
                </a:solidFill>
                <a:latin typeface="Calibri"/>
                <a:cs typeface="Calibri"/>
              </a:rPr>
              <a:t>71</a:t>
            </a:r>
            <a:endParaRPr sz="1100" dirty="0">
              <a:solidFill>
                <a:srgbClr val="FF0000"/>
              </a:solidFill>
              <a:latin typeface="Calibri"/>
              <a:cs typeface="Calibri"/>
            </a:endParaRPr>
          </a:p>
        </p:txBody>
      </p:sp>
    </p:spTree>
    <p:extLst>
      <p:ext uri="{BB962C8B-B14F-4D97-AF65-F5344CB8AC3E}">
        <p14:creationId xmlns:p14="http://schemas.microsoft.com/office/powerpoint/2010/main" val="1223003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B1D07-1338-43D6-B8A1-D11308068F6A}" type="slidenum">
              <a:rPr lang="en-US" smtClean="0">
                <a:solidFill>
                  <a:prstClr val="black"/>
                </a:solidFill>
              </a:rPr>
              <a:pPr/>
              <a:t>36</a:t>
            </a:fld>
            <a:endParaRPr lang="en-US">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34068706"/>
              </p:ext>
            </p:extLst>
          </p:nvPr>
        </p:nvGraphicFramePr>
        <p:xfrm>
          <a:off x="190500" y="590550"/>
          <a:ext cx="8458200" cy="219456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457200">
                <a:tc gridSpan="2">
                  <a:txBody>
                    <a:bodyPr/>
                    <a:lstStyle/>
                    <a:p>
                      <a:pPr algn="ctr"/>
                      <a:r>
                        <a:rPr lang="en-US" sz="1400" dirty="0"/>
                        <a:t>Improved</a:t>
                      </a:r>
                      <a:r>
                        <a:rPr lang="en-US" sz="1400" baseline="0" dirty="0"/>
                        <a:t> Maternal Care &amp; Safety</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407366">
                <a:tc>
                  <a:txBody>
                    <a:bodyPr/>
                    <a:lstStyle/>
                    <a:p>
                      <a:r>
                        <a:rPr lang="en-US" sz="1200" dirty="0"/>
                        <a:t>Implementation of evidence-based strategies to reduce low birth weight and preterm birth</a:t>
                      </a:r>
                    </a:p>
                  </a:txBody>
                  <a:tcPr/>
                </a:tc>
                <a:tc>
                  <a:txBody>
                    <a:bodyPr/>
                    <a:lstStyle/>
                    <a:p>
                      <a:r>
                        <a:rPr lang="en-US" sz="1200" dirty="0"/>
                        <a:t>UT</a:t>
                      </a:r>
                      <a:r>
                        <a:rPr lang="en-US" sz="1200" baseline="0" dirty="0"/>
                        <a:t> Southwestern Medical Center</a:t>
                      </a:r>
                      <a:endParaRPr lang="en-US" sz="1200" dirty="0"/>
                    </a:p>
                  </a:txBody>
                  <a:tcPr/>
                </a:tc>
                <a:extLst>
                  <a:ext uri="{0D108BD9-81ED-4DB2-BD59-A6C34878D82A}">
                    <a16:rowId xmlns:a16="http://schemas.microsoft.com/office/drawing/2014/main" xmlns="" val="10001"/>
                  </a:ext>
                </a:extLst>
              </a:tr>
              <a:tr h="570313">
                <a:tc>
                  <a:txBody>
                    <a:bodyPr/>
                    <a:lstStyle/>
                    <a:p>
                      <a:r>
                        <a:rPr lang="en-US" sz="1200" dirty="0"/>
                        <a:t>Develop and implement standard protocols for the leading causes of preventable death and complications for mothers and infants </a:t>
                      </a:r>
                    </a:p>
                  </a:txBody>
                  <a:tcPr/>
                </a:tc>
                <a:tc>
                  <a:txBody>
                    <a:bodyPr/>
                    <a:lstStyle/>
                    <a:p>
                      <a:r>
                        <a:rPr lang="en-US" sz="1200" dirty="0"/>
                        <a:t>Medical City Dallas (HCA)</a:t>
                      </a:r>
                    </a:p>
                  </a:txBody>
                  <a:tcPr/>
                </a:tc>
                <a:extLst>
                  <a:ext uri="{0D108BD9-81ED-4DB2-BD59-A6C34878D82A}">
                    <a16:rowId xmlns:a16="http://schemas.microsoft.com/office/drawing/2014/main" xmlns="" val="10002"/>
                  </a:ext>
                </a:extLst>
              </a:tr>
              <a:tr h="570313">
                <a:tc>
                  <a:txBody>
                    <a:bodyPr/>
                    <a:lstStyle/>
                    <a:p>
                      <a:r>
                        <a:rPr lang="en-US" sz="1200" dirty="0"/>
                        <a:t>Maternal Depression Screening – As part of the well-child visit based on AAP recommendations during infants 1</a:t>
                      </a:r>
                      <a:r>
                        <a:rPr lang="en-US" sz="1200" baseline="30000" dirty="0"/>
                        <a:t>st</a:t>
                      </a:r>
                      <a:r>
                        <a:rPr lang="en-US" sz="1200" dirty="0"/>
                        <a:t> year.</a:t>
                      </a:r>
                    </a:p>
                  </a:txBody>
                  <a:tcPr/>
                </a:tc>
                <a:tc>
                  <a:txBody>
                    <a:bodyPr/>
                    <a:lstStyle/>
                    <a:p>
                      <a:r>
                        <a:rPr lang="en-US" sz="1200" dirty="0"/>
                        <a:t>Parkland Health</a:t>
                      </a:r>
                      <a:r>
                        <a:rPr lang="en-US" sz="1200" baseline="0" dirty="0"/>
                        <a:t> &amp; Hospital System</a:t>
                      </a:r>
                      <a:endParaRPr lang="en-US" sz="1200" dirty="0"/>
                    </a:p>
                  </a:txBody>
                  <a:tcPr/>
                </a:tc>
              </a:tr>
            </a:tbl>
          </a:graphicData>
        </a:graphic>
      </p:graphicFrame>
      <p:sp>
        <p:nvSpPr>
          <p:cNvPr id="4" name="object 9"/>
          <p:cNvSpPr txBox="1"/>
          <p:nvPr/>
        </p:nvSpPr>
        <p:spPr>
          <a:xfrm>
            <a:off x="3874135" y="802935"/>
            <a:ext cx="862330" cy="169277"/>
          </a:xfrm>
          <a:prstGeom prst="rect">
            <a:avLst/>
          </a:prstGeom>
        </p:spPr>
        <p:txBody>
          <a:bodyPr vert="horz" wrap="square" lIns="0" tIns="0" rIns="0" bIns="0" rtlCol="0">
            <a:spAutoFit/>
          </a:bodyPr>
          <a:lstStyle/>
          <a:p>
            <a:pPr marL="12700" algn="ctr"/>
            <a:r>
              <a:rPr sz="1100" spc="-5" dirty="0">
                <a:solidFill>
                  <a:prstClr val="black"/>
                </a:solidFill>
                <a:latin typeface="Calibri"/>
                <a:cs typeface="Calibri"/>
              </a:rPr>
              <a:t>E</a:t>
            </a:r>
            <a:r>
              <a:rPr sz="1100" dirty="0">
                <a:solidFill>
                  <a:prstClr val="black"/>
                </a:solidFill>
                <a:latin typeface="Calibri"/>
                <a:cs typeface="Calibri"/>
              </a:rPr>
              <a:t>1,</a:t>
            </a:r>
            <a:r>
              <a:rPr sz="1100" spc="-10" dirty="0">
                <a:solidFill>
                  <a:prstClr val="black"/>
                </a:solidFill>
                <a:latin typeface="Calibri"/>
                <a:cs typeface="Calibri"/>
              </a:rPr>
              <a:t> </a:t>
            </a:r>
            <a:r>
              <a:rPr sz="1100" spc="-5" dirty="0" smtClean="0">
                <a:solidFill>
                  <a:prstClr val="black"/>
                </a:solidFill>
                <a:latin typeface="Calibri"/>
                <a:cs typeface="Calibri"/>
              </a:rPr>
              <a:t>E</a:t>
            </a:r>
            <a:r>
              <a:rPr sz="1100" dirty="0" smtClean="0">
                <a:solidFill>
                  <a:prstClr val="black"/>
                </a:solidFill>
                <a:latin typeface="Calibri"/>
                <a:cs typeface="Calibri"/>
              </a:rPr>
              <a:t>2</a:t>
            </a:r>
            <a:r>
              <a:rPr lang="en-US" sz="1100" dirty="0" smtClean="0">
                <a:solidFill>
                  <a:prstClr val="black"/>
                </a:solidFill>
                <a:latin typeface="Calibri"/>
                <a:cs typeface="Calibri"/>
              </a:rPr>
              <a:t>, D1</a:t>
            </a:r>
            <a:endParaRPr sz="1100" dirty="0">
              <a:solidFill>
                <a:srgbClr val="FF0000"/>
              </a:solidFill>
              <a:latin typeface="Calibri"/>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10034765"/>
              </p:ext>
            </p:extLst>
          </p:nvPr>
        </p:nvGraphicFramePr>
        <p:xfrm>
          <a:off x="228600" y="2876550"/>
          <a:ext cx="8458200" cy="128524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457200">
                <a:tc gridSpan="2">
                  <a:txBody>
                    <a:bodyPr/>
                    <a:lstStyle/>
                    <a:p>
                      <a:pPr algn="ctr"/>
                      <a:r>
                        <a:rPr lang="en-US" sz="1400" dirty="0"/>
                        <a:t>Improved Access to Adult Dental Care &amp; Preventive</a:t>
                      </a:r>
                      <a:r>
                        <a:rPr lang="en-US" sz="1400" baseline="0" dirty="0"/>
                        <a:t> Pediatric Dental</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Expanded use of existing dental clinics for underserved population</a:t>
                      </a:r>
                    </a:p>
                  </a:txBody>
                  <a:tcPr/>
                </a:tc>
                <a:tc>
                  <a:txBody>
                    <a:bodyPr/>
                    <a:lstStyle/>
                    <a:p>
                      <a:r>
                        <a:rPr lang="en-US" sz="1200" dirty="0"/>
                        <a:t>Texas A&amp;M  Health</a:t>
                      </a:r>
                      <a:r>
                        <a:rPr lang="en-US" sz="1200" baseline="0" dirty="0"/>
                        <a:t> Science Center – College of Dentistry</a:t>
                      </a:r>
                      <a:endParaRPr lang="en-US" sz="1200" dirty="0"/>
                    </a:p>
                  </a:txBody>
                  <a:tcPr/>
                </a:tc>
                <a:extLst>
                  <a:ext uri="{0D108BD9-81ED-4DB2-BD59-A6C34878D82A}">
                    <a16:rowId xmlns:a16="http://schemas.microsoft.com/office/drawing/2014/main" xmlns="" val="10001"/>
                  </a:ext>
                </a:extLst>
              </a:tr>
              <a:tr h="370840">
                <a:tc>
                  <a:txBody>
                    <a:bodyPr/>
                    <a:lstStyle/>
                    <a:p>
                      <a:r>
                        <a:rPr lang="en-US" sz="1200" dirty="0"/>
                        <a:t>Dental Reminder Outreach – Pediatric</a:t>
                      </a:r>
                    </a:p>
                  </a:txBody>
                  <a:tcPr/>
                </a:tc>
                <a:tc>
                  <a:txBody>
                    <a:bodyPr/>
                    <a:lstStyle/>
                    <a:p>
                      <a:r>
                        <a:rPr lang="en-US" sz="1200" dirty="0"/>
                        <a:t>Children’s Health</a:t>
                      </a:r>
                      <a:r>
                        <a:rPr lang="en-US" sz="1200" baseline="0" dirty="0"/>
                        <a:t> Dallas</a:t>
                      </a:r>
                      <a:endParaRPr lang="en-US" sz="1200" dirty="0"/>
                    </a:p>
                  </a:txBody>
                  <a:tcPr/>
                </a:tc>
                <a:extLst>
                  <a:ext uri="{0D108BD9-81ED-4DB2-BD59-A6C34878D82A}">
                    <a16:rowId xmlns:a16="http://schemas.microsoft.com/office/drawing/2014/main" xmlns="" val="10002"/>
                  </a:ext>
                </a:extLst>
              </a:tr>
            </a:tbl>
          </a:graphicData>
        </a:graphic>
      </p:graphicFrame>
      <p:sp>
        <p:nvSpPr>
          <p:cNvPr id="8" name="object 9"/>
          <p:cNvSpPr txBox="1"/>
          <p:nvPr/>
        </p:nvSpPr>
        <p:spPr>
          <a:xfrm>
            <a:off x="3743325" y="3113532"/>
            <a:ext cx="1357579" cy="169277"/>
          </a:xfrm>
          <a:prstGeom prst="rect">
            <a:avLst/>
          </a:prstGeom>
        </p:spPr>
        <p:txBody>
          <a:bodyPr vert="horz" wrap="square" lIns="0" tIns="0" rIns="0" bIns="0" rtlCol="0">
            <a:spAutoFit/>
          </a:bodyPr>
          <a:lstStyle/>
          <a:p>
            <a:pPr marL="12700"/>
            <a:r>
              <a:rPr lang="en-US" sz="1100" spc="-5" dirty="0">
                <a:solidFill>
                  <a:prstClr val="black"/>
                </a:solidFill>
                <a:latin typeface="Calibri"/>
                <a:cs typeface="Calibri"/>
              </a:rPr>
              <a:t>F1; F2; L1-225, 231</a:t>
            </a:r>
            <a:endParaRPr sz="1100" dirty="0">
              <a:solidFill>
                <a:srgbClr val="FF0000"/>
              </a:solidFill>
              <a:latin typeface="Calibri"/>
              <a:cs typeface="Calibri"/>
            </a:endParaRPr>
          </a:p>
        </p:txBody>
      </p:sp>
    </p:spTree>
    <p:extLst>
      <p:ext uri="{BB962C8B-B14F-4D97-AF65-F5344CB8AC3E}">
        <p14:creationId xmlns:p14="http://schemas.microsoft.com/office/powerpoint/2010/main" val="1437350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37</a:t>
            </a:fld>
            <a:endParaRPr lang="en-US">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53548530"/>
              </p:ext>
            </p:extLst>
          </p:nvPr>
        </p:nvGraphicFramePr>
        <p:xfrm>
          <a:off x="268096" y="590550"/>
          <a:ext cx="8458200" cy="143764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609600">
                <a:tc gridSpan="2">
                  <a:txBody>
                    <a:bodyPr/>
                    <a:lstStyle/>
                    <a:p>
                      <a:pPr algn="ctr"/>
                      <a:r>
                        <a:rPr lang="en-US" sz="1400" dirty="0"/>
                        <a:t>Palliative Care</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Assessment of Quality of Life or Functional Status</a:t>
                      </a:r>
                    </a:p>
                  </a:txBody>
                  <a:tcPr/>
                </a:tc>
                <a:tc>
                  <a:txBody>
                    <a:bodyPr/>
                    <a:lstStyle/>
                    <a:p>
                      <a:r>
                        <a:rPr lang="en-US" sz="1200" dirty="0"/>
                        <a:t>UT Southwestern</a:t>
                      </a:r>
                      <a:r>
                        <a:rPr lang="en-US" sz="1200" baseline="0" dirty="0"/>
                        <a:t> Medical Center</a:t>
                      </a:r>
                      <a:endParaRPr lang="en-US" sz="1200" dirty="0"/>
                    </a:p>
                  </a:txBody>
                  <a:tcPr/>
                </a:tc>
                <a:extLst>
                  <a:ext uri="{0D108BD9-81ED-4DB2-BD59-A6C34878D82A}">
                    <a16:rowId xmlns:a16="http://schemas.microsoft.com/office/drawing/2014/main" xmlns="" val="10001"/>
                  </a:ext>
                </a:extLst>
              </a:tr>
              <a:tr h="370840">
                <a:tc>
                  <a:txBody>
                    <a:bodyPr/>
                    <a:lstStyle/>
                    <a:p>
                      <a:r>
                        <a:rPr lang="en-US" sz="1200" dirty="0"/>
                        <a:t>Provision of coordinated palliative care to address patients with end‐of‐life decisions and care needs.</a:t>
                      </a:r>
                    </a:p>
                  </a:txBody>
                  <a:tcPr/>
                </a:tc>
                <a:tc>
                  <a:txBody>
                    <a:bodyPr/>
                    <a:lstStyle/>
                    <a:p>
                      <a:r>
                        <a:rPr lang="en-US" sz="1200" dirty="0"/>
                        <a:t>Children’s Health</a:t>
                      </a:r>
                      <a:r>
                        <a:rPr lang="en-US" sz="1200" baseline="0" dirty="0"/>
                        <a:t> Dallas</a:t>
                      </a:r>
                      <a:endParaRPr lang="en-US" sz="1200" dirty="0"/>
                    </a:p>
                  </a:txBody>
                  <a:tcPr/>
                </a:tc>
                <a:extLst>
                  <a:ext uri="{0D108BD9-81ED-4DB2-BD59-A6C34878D82A}">
                    <a16:rowId xmlns:a16="http://schemas.microsoft.com/office/drawing/2014/main" xmlns="" val="10002"/>
                  </a:ext>
                </a:extLst>
              </a:tr>
            </a:tbl>
          </a:graphicData>
        </a:graphic>
      </p:graphicFrame>
      <p:sp>
        <p:nvSpPr>
          <p:cNvPr id="10" name="object 9"/>
          <p:cNvSpPr txBox="1"/>
          <p:nvPr/>
        </p:nvSpPr>
        <p:spPr>
          <a:xfrm>
            <a:off x="4311588" y="903121"/>
            <a:ext cx="431165" cy="169277"/>
          </a:xfrm>
          <a:prstGeom prst="rect">
            <a:avLst/>
          </a:prstGeom>
        </p:spPr>
        <p:txBody>
          <a:bodyPr vert="horz" wrap="square" lIns="0" tIns="0" rIns="0" bIns="0" rtlCol="0">
            <a:spAutoFit/>
          </a:bodyPr>
          <a:lstStyle/>
          <a:p>
            <a:pPr marL="12700"/>
            <a:r>
              <a:rPr lang="en-US" sz="1100" spc="-5" dirty="0">
                <a:solidFill>
                  <a:prstClr val="black"/>
                </a:solidFill>
                <a:latin typeface="Calibri"/>
                <a:cs typeface="Calibri"/>
              </a:rPr>
              <a:t>G1</a:t>
            </a:r>
            <a:endParaRPr sz="1100" dirty="0">
              <a:solidFill>
                <a:srgbClr val="FF0000"/>
              </a:solidFill>
              <a:latin typeface="Calibri"/>
              <a:cs typeface="Calibri"/>
            </a:endParaRPr>
          </a:p>
        </p:txBody>
      </p:sp>
      <p:graphicFrame>
        <p:nvGraphicFramePr>
          <p:cNvPr id="11" name="Table 10"/>
          <p:cNvGraphicFramePr>
            <a:graphicFrameLocks noGrp="1"/>
          </p:cNvGraphicFramePr>
          <p:nvPr>
            <p:extLst>
              <p:ext uri="{D42A27DB-BD31-4B8C-83A1-F6EECF244321}">
                <p14:modId xmlns:p14="http://schemas.microsoft.com/office/powerpoint/2010/main" val="2766706771"/>
              </p:ext>
            </p:extLst>
          </p:nvPr>
        </p:nvGraphicFramePr>
        <p:xfrm>
          <a:off x="298070" y="2724150"/>
          <a:ext cx="8458200" cy="9906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Decrease in Mental Health Admissions/Readmissions</a:t>
                      </a:r>
                      <a:r>
                        <a:rPr lang="en-US" sz="1400" baseline="0" dirty="0"/>
                        <a:t> to Criminal Justice Settings (Jails &amp; Prisons)</a:t>
                      </a:r>
                      <a:endParaRPr lang="en-US" sz="1400" dirty="0"/>
                    </a:p>
                  </a:txBody>
                  <a:tcPr marL="45720" marR="45720"/>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Implement models supporting recovery of individuals with behavioral health needs.</a:t>
                      </a:r>
                    </a:p>
                  </a:txBody>
                  <a:tcPr/>
                </a:tc>
                <a:tc>
                  <a:txBody>
                    <a:bodyPr/>
                    <a:lstStyle/>
                    <a:p>
                      <a:r>
                        <a:rPr lang="en-US" sz="1200" dirty="0"/>
                        <a:t>Dallas County Health </a:t>
                      </a:r>
                      <a:r>
                        <a:rPr lang="en-US" sz="1200" baseline="0" dirty="0"/>
                        <a:t> &amp; Human Services</a:t>
                      </a:r>
                      <a:endParaRPr lang="en-US" sz="1200" dirty="0"/>
                    </a:p>
                  </a:txBody>
                  <a:tcPr/>
                </a:tc>
                <a:extLst>
                  <a:ext uri="{0D108BD9-81ED-4DB2-BD59-A6C34878D82A}">
                    <a16:rowId xmlns:a16="http://schemas.microsoft.com/office/drawing/2014/main" xmlns="" val="10001"/>
                  </a:ext>
                </a:extLst>
              </a:tr>
            </a:tbl>
          </a:graphicData>
        </a:graphic>
      </p:graphicFrame>
      <p:sp>
        <p:nvSpPr>
          <p:cNvPr id="13" name="object 9"/>
          <p:cNvSpPr txBox="1"/>
          <p:nvPr/>
        </p:nvSpPr>
        <p:spPr>
          <a:xfrm>
            <a:off x="4046034" y="2989559"/>
            <a:ext cx="86233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L1-241</a:t>
            </a:r>
            <a:endParaRPr sz="1100" dirty="0">
              <a:solidFill>
                <a:srgbClr val="FF0000"/>
              </a:solidFill>
              <a:latin typeface="Calibri"/>
              <a:cs typeface="Calibri"/>
            </a:endParaRPr>
          </a:p>
        </p:txBody>
      </p:sp>
    </p:spTree>
    <p:extLst>
      <p:ext uri="{BB962C8B-B14F-4D97-AF65-F5344CB8AC3E}">
        <p14:creationId xmlns:p14="http://schemas.microsoft.com/office/powerpoint/2010/main" val="389309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38</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47856377"/>
              </p:ext>
            </p:extLst>
          </p:nvPr>
        </p:nvGraphicFramePr>
        <p:xfrm>
          <a:off x="254520" y="209550"/>
          <a:ext cx="8458200" cy="349504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762000">
                <a:tc gridSpan="2">
                  <a:txBody>
                    <a:bodyPr/>
                    <a:lstStyle/>
                    <a:p>
                      <a:pPr algn="ctr"/>
                      <a:r>
                        <a:rPr lang="en-US" sz="1400" dirty="0"/>
                        <a:t>Integration of Behavioral Health in Primary or Specialty</a:t>
                      </a:r>
                      <a:r>
                        <a:rPr lang="en-US" sz="1400" baseline="0" dirty="0"/>
                        <a:t> Care Setting</a:t>
                      </a:r>
                    </a:p>
                    <a:p>
                      <a:pPr algn="ctr"/>
                      <a:r>
                        <a:rPr lang="en-US" sz="1400" dirty="0"/>
                        <a:t>Behavioral Health and Appropriate Utilization</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Utilization of care teams that are tailored to the patient’s health care needs</a:t>
                      </a:r>
                    </a:p>
                  </a:txBody>
                  <a:tcPr/>
                </a:tc>
                <a:tc>
                  <a:txBody>
                    <a:bodyPr/>
                    <a:lstStyle/>
                    <a:p>
                      <a:r>
                        <a:rPr lang="en-US" sz="1200" dirty="0"/>
                        <a:t>Baylor University Medical Center</a:t>
                      </a:r>
                    </a:p>
                  </a:txBody>
                  <a:tcPr/>
                </a:tc>
                <a:extLst>
                  <a:ext uri="{0D108BD9-81ED-4DB2-BD59-A6C34878D82A}">
                    <a16:rowId xmlns:a16="http://schemas.microsoft.com/office/drawing/2014/main" xmlns="" val="10001"/>
                  </a:ext>
                </a:extLst>
              </a:tr>
              <a:tr h="619760">
                <a:tc>
                  <a:txBody>
                    <a:bodyPr/>
                    <a:lstStyle/>
                    <a:p>
                      <a:r>
                        <a:rPr lang="en-US" sz="1200" dirty="0"/>
                        <a:t>Utilization of care management and/or chronic care management services, including education in chronic disease self‐management</a:t>
                      </a:r>
                    </a:p>
                  </a:txBody>
                  <a:tcPr/>
                </a:tc>
                <a:tc>
                  <a:txBody>
                    <a:bodyPr/>
                    <a:lstStyle/>
                    <a:p>
                      <a:r>
                        <a:rPr lang="en-US" sz="1200" dirty="0"/>
                        <a:t>Baylor University Medical Center</a:t>
                      </a:r>
                    </a:p>
                  </a:txBody>
                  <a:tcPr/>
                </a:tc>
                <a:extLst>
                  <a:ext uri="{0D108BD9-81ED-4DB2-BD59-A6C34878D82A}">
                    <a16:rowId xmlns:a16="http://schemas.microsoft.com/office/drawing/2014/main" xmlns="" val="10002"/>
                  </a:ext>
                </a:extLst>
              </a:tr>
              <a:tr h="619760">
                <a:tc>
                  <a:txBody>
                    <a:bodyPr/>
                    <a:lstStyle/>
                    <a:p>
                      <a:r>
                        <a:rPr lang="en-US" sz="1200" dirty="0"/>
                        <a:t>Utilization of </a:t>
                      </a:r>
                      <a:r>
                        <a:rPr lang="en-US" sz="1200" dirty="0" err="1"/>
                        <a:t>telehealth</a:t>
                      </a:r>
                      <a:r>
                        <a:rPr lang="en-US" sz="1200" dirty="0"/>
                        <a:t>/telemedicine in delivering behavioral services</a:t>
                      </a:r>
                    </a:p>
                  </a:txBody>
                  <a:tcPr/>
                </a:tc>
                <a:tc>
                  <a:txBody>
                    <a:bodyPr/>
                    <a:lstStyle/>
                    <a:p>
                      <a:r>
                        <a:rPr lang="en-US" sz="1200" dirty="0"/>
                        <a:t>UT Southwestern Medical Center</a:t>
                      </a:r>
                    </a:p>
                  </a:txBody>
                  <a:tcPr/>
                </a:tc>
                <a:extLst>
                  <a:ext uri="{0D108BD9-81ED-4DB2-BD59-A6C34878D82A}">
                    <a16:rowId xmlns:a16="http://schemas.microsoft.com/office/drawing/2014/main" xmlns="" val="10003"/>
                  </a:ext>
                </a:extLst>
              </a:tr>
              <a:tr h="619760">
                <a:tc>
                  <a:txBody>
                    <a:bodyPr/>
                    <a:lstStyle/>
                    <a:p>
                      <a:r>
                        <a:rPr lang="en-US" sz="1200" dirty="0"/>
                        <a:t>Utilization of care management function that integrates primary and behavioral health needs of individuals</a:t>
                      </a:r>
                    </a:p>
                  </a:txBody>
                  <a:tcPr/>
                </a:tc>
                <a:tc>
                  <a:txBody>
                    <a:bodyPr/>
                    <a:lstStyle/>
                    <a:p>
                      <a:r>
                        <a:rPr lang="en-US" sz="1200" dirty="0"/>
                        <a:t>Children’s Health</a:t>
                      </a:r>
                      <a:r>
                        <a:rPr lang="en-US" sz="1200" baseline="0" dirty="0"/>
                        <a:t> Dallas</a:t>
                      </a:r>
                      <a:endParaRPr lang="en-US" sz="1200" dirty="0"/>
                    </a:p>
                  </a:txBody>
                  <a:tcPr/>
                </a:tc>
                <a:extLst>
                  <a:ext uri="{0D108BD9-81ED-4DB2-BD59-A6C34878D82A}">
                    <a16:rowId xmlns:a16="http://schemas.microsoft.com/office/drawing/2014/main" xmlns="" val="10004"/>
                  </a:ext>
                </a:extLst>
              </a:tr>
              <a:tr h="375920">
                <a:tc>
                  <a:txBody>
                    <a:bodyPr/>
                    <a:lstStyle/>
                    <a:p>
                      <a:r>
                        <a:rPr lang="en-US" sz="1200" dirty="0"/>
                        <a:t>Integrated physical and behavioral health care services</a:t>
                      </a:r>
                    </a:p>
                  </a:txBody>
                  <a:tcPr/>
                </a:tc>
                <a:tc>
                  <a:txBody>
                    <a:bodyPr/>
                    <a:lstStyle/>
                    <a:p>
                      <a:r>
                        <a:rPr lang="en-US" sz="1200" dirty="0"/>
                        <a:t>Children’s Health Dallas</a:t>
                      </a:r>
                    </a:p>
                  </a:txBody>
                  <a:tcPr/>
                </a:tc>
                <a:extLst>
                  <a:ext uri="{0D108BD9-81ED-4DB2-BD59-A6C34878D82A}">
                    <a16:rowId xmlns:a16="http://schemas.microsoft.com/office/drawing/2014/main" xmlns="" val="10005"/>
                  </a:ext>
                </a:extLst>
              </a:tr>
            </a:tbl>
          </a:graphicData>
        </a:graphic>
      </p:graphicFrame>
      <p:sp>
        <p:nvSpPr>
          <p:cNvPr id="5" name="object 9"/>
          <p:cNvSpPr txBox="1"/>
          <p:nvPr/>
        </p:nvSpPr>
        <p:spPr>
          <a:xfrm>
            <a:off x="4017819" y="666750"/>
            <a:ext cx="86233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H1</a:t>
            </a:r>
          </a:p>
        </p:txBody>
      </p:sp>
      <p:graphicFrame>
        <p:nvGraphicFramePr>
          <p:cNvPr id="2" name="Table 1"/>
          <p:cNvGraphicFramePr>
            <a:graphicFrameLocks noGrp="1"/>
          </p:cNvGraphicFramePr>
          <p:nvPr>
            <p:extLst>
              <p:ext uri="{D42A27DB-BD31-4B8C-83A1-F6EECF244321}">
                <p14:modId xmlns:p14="http://schemas.microsoft.com/office/powerpoint/2010/main" val="1110952320"/>
              </p:ext>
            </p:extLst>
          </p:nvPr>
        </p:nvGraphicFramePr>
        <p:xfrm>
          <a:off x="304800" y="3790950"/>
          <a:ext cx="8458200" cy="92456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467360">
                <a:tc gridSpan="2">
                  <a:txBody>
                    <a:bodyPr/>
                    <a:lstStyle/>
                    <a:p>
                      <a:pPr algn="ctr"/>
                      <a:r>
                        <a:rPr lang="en-US" sz="1200" dirty="0"/>
                        <a:t>Behavioral Health and Appropriate Utilization</a:t>
                      </a:r>
                    </a:p>
                  </a:txBody>
                  <a:tcPr/>
                </a:tc>
                <a:tc hMerge="1">
                  <a:txBody>
                    <a:bodyPr/>
                    <a:lstStyle/>
                    <a:p>
                      <a:endParaRPr lang="en-US" sz="1200" dirty="0"/>
                    </a:p>
                  </a:txBody>
                  <a:tcPr/>
                </a:tc>
                <a:extLst>
                  <a:ext uri="{0D108BD9-81ED-4DB2-BD59-A6C34878D82A}">
                    <a16:rowId xmlns:a16="http://schemas.microsoft.com/office/drawing/2014/main" xmlns="" val="10000"/>
                  </a:ext>
                </a:extLst>
              </a:tr>
              <a:tr h="381000">
                <a:tc>
                  <a:txBody>
                    <a:bodyPr/>
                    <a:lstStyle/>
                    <a:p>
                      <a:r>
                        <a:rPr lang="en-US" sz="1200" dirty="0"/>
                        <a:t>Education of primary care practitioners on preventive treatment option </a:t>
                      </a:r>
                    </a:p>
                  </a:txBody>
                  <a:tcPr/>
                </a:tc>
                <a:tc>
                  <a:txBody>
                    <a:bodyPr/>
                    <a:lstStyle/>
                    <a:p>
                      <a:r>
                        <a:rPr lang="en-US" sz="1200" dirty="0"/>
                        <a:t>Medical City Dallas (HCA)</a:t>
                      </a:r>
                    </a:p>
                  </a:txBody>
                  <a:tcPr/>
                </a:tc>
                <a:extLst>
                  <a:ext uri="{0D108BD9-81ED-4DB2-BD59-A6C34878D82A}">
                    <a16:rowId xmlns:a16="http://schemas.microsoft.com/office/drawing/2014/main" xmlns="" val="10001"/>
                  </a:ext>
                </a:extLst>
              </a:tr>
            </a:tbl>
          </a:graphicData>
        </a:graphic>
      </p:graphicFrame>
      <p:sp>
        <p:nvSpPr>
          <p:cNvPr id="8" name="object 9"/>
          <p:cNvSpPr txBox="1"/>
          <p:nvPr/>
        </p:nvSpPr>
        <p:spPr>
          <a:xfrm>
            <a:off x="4017819" y="4019549"/>
            <a:ext cx="86233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H2</a:t>
            </a:r>
          </a:p>
        </p:txBody>
      </p:sp>
    </p:spTree>
    <p:extLst>
      <p:ext uri="{BB962C8B-B14F-4D97-AF65-F5344CB8AC3E}">
        <p14:creationId xmlns:p14="http://schemas.microsoft.com/office/powerpoint/2010/main" val="2160162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39</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167573"/>
              </p:ext>
            </p:extLst>
          </p:nvPr>
        </p:nvGraphicFramePr>
        <p:xfrm>
          <a:off x="219075" y="438150"/>
          <a:ext cx="8458200" cy="90424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Specialty Care</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Assessment of Quality of Life or Functional Status</a:t>
                      </a:r>
                    </a:p>
                  </a:txBody>
                  <a:tcPr/>
                </a:tc>
                <a:tc>
                  <a:txBody>
                    <a:bodyPr/>
                    <a:lstStyle/>
                    <a:p>
                      <a:r>
                        <a:rPr lang="en-US" sz="1200" dirty="0"/>
                        <a:t>UT Southwestern Medical Center</a:t>
                      </a:r>
                    </a:p>
                  </a:txBody>
                  <a:tcPr/>
                </a:tc>
                <a:extLst>
                  <a:ext uri="{0D108BD9-81ED-4DB2-BD59-A6C34878D82A}">
                    <a16:rowId xmlns:a16="http://schemas.microsoft.com/office/drawing/2014/main" xmlns="" val="10001"/>
                  </a:ext>
                </a:extLst>
              </a:tr>
            </a:tbl>
          </a:graphicData>
        </a:graphic>
      </p:graphicFrame>
      <p:sp>
        <p:nvSpPr>
          <p:cNvPr id="5" name="object 9"/>
          <p:cNvSpPr txBox="1"/>
          <p:nvPr/>
        </p:nvSpPr>
        <p:spPr>
          <a:xfrm>
            <a:off x="3962400" y="742950"/>
            <a:ext cx="86233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I1</a:t>
            </a:r>
          </a:p>
        </p:txBody>
      </p:sp>
      <p:graphicFrame>
        <p:nvGraphicFramePr>
          <p:cNvPr id="6" name="Table 5"/>
          <p:cNvGraphicFramePr>
            <a:graphicFrameLocks noGrp="1"/>
          </p:cNvGraphicFramePr>
          <p:nvPr>
            <p:extLst>
              <p:ext uri="{D42A27DB-BD31-4B8C-83A1-F6EECF244321}">
                <p14:modId xmlns:p14="http://schemas.microsoft.com/office/powerpoint/2010/main" val="3616683501"/>
              </p:ext>
            </p:extLst>
          </p:nvPr>
        </p:nvGraphicFramePr>
        <p:xfrm>
          <a:off x="271462" y="2038350"/>
          <a:ext cx="8458200" cy="255016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Hospital Safety (Pediatric</a:t>
                      </a:r>
                      <a:r>
                        <a:rPr lang="en-US" sz="1400" baseline="0" dirty="0"/>
                        <a:t> &amp; Adult)</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Implementation/enhancement of evidence based protocols to reduce hospital acquired complications/infections</a:t>
                      </a:r>
                    </a:p>
                  </a:txBody>
                  <a:tcPr/>
                </a:tc>
                <a:tc>
                  <a:txBody>
                    <a:bodyPr/>
                    <a:lstStyle/>
                    <a:p>
                      <a:r>
                        <a:rPr lang="en-US" sz="1200" dirty="0"/>
                        <a:t>Medical </a:t>
                      </a:r>
                      <a:r>
                        <a:rPr lang="en-US" sz="1200" baseline="0" dirty="0"/>
                        <a:t> City Lewisville</a:t>
                      </a:r>
                    </a:p>
                    <a:p>
                      <a:r>
                        <a:rPr lang="en-US" sz="1200" baseline="0" dirty="0"/>
                        <a:t>Medical City Dallas</a:t>
                      </a:r>
                    </a:p>
                    <a:p>
                      <a:r>
                        <a:rPr lang="en-US" sz="1200" baseline="0" dirty="0"/>
                        <a:t>Medical City Denton</a:t>
                      </a:r>
                    </a:p>
                    <a:p>
                      <a:r>
                        <a:rPr lang="en-US" sz="1200" baseline="0" dirty="0"/>
                        <a:t>Medical City Los Colinas</a:t>
                      </a:r>
                    </a:p>
                    <a:p>
                      <a:endParaRPr lang="en-US" sz="1200" dirty="0"/>
                    </a:p>
                  </a:txBody>
                  <a:tcPr/>
                </a:tc>
                <a:extLst>
                  <a:ext uri="{0D108BD9-81ED-4DB2-BD59-A6C34878D82A}">
                    <a16:rowId xmlns:a16="http://schemas.microsoft.com/office/drawing/2014/main" xmlns="" val="10001"/>
                  </a:ext>
                </a:extLst>
              </a:tr>
              <a:tr h="370840">
                <a:tc>
                  <a:txBody>
                    <a:bodyPr/>
                    <a:lstStyle/>
                    <a:p>
                      <a:r>
                        <a:rPr lang="en-US" sz="1200" dirty="0"/>
                        <a:t>Provision of navigation services to targeted patients</a:t>
                      </a:r>
                    </a:p>
                  </a:txBody>
                  <a:tcPr/>
                </a:tc>
                <a:tc>
                  <a:txBody>
                    <a:bodyPr/>
                    <a:lstStyle/>
                    <a:p>
                      <a:r>
                        <a:rPr lang="en-US" sz="1200" baseline="0" dirty="0"/>
                        <a:t>Methodist Charlton</a:t>
                      </a:r>
                    </a:p>
                    <a:p>
                      <a:r>
                        <a:rPr lang="en-US" sz="1200" baseline="0" dirty="0"/>
                        <a:t>Methodist Dallas</a:t>
                      </a:r>
                    </a:p>
                    <a:p>
                      <a:endParaRPr lang="en-US" sz="1200" dirty="0"/>
                    </a:p>
                  </a:txBody>
                  <a:tcPr/>
                </a:tc>
                <a:extLst>
                  <a:ext uri="{0D108BD9-81ED-4DB2-BD59-A6C34878D82A}">
                    <a16:rowId xmlns:a16="http://schemas.microsoft.com/office/drawing/2014/main" xmlns="" val="10002"/>
                  </a:ext>
                </a:extLst>
              </a:tr>
              <a:tr h="370840">
                <a:tc>
                  <a:txBody>
                    <a:bodyPr/>
                    <a:lstStyle/>
                    <a:p>
                      <a:r>
                        <a:rPr lang="en-US" sz="1200" dirty="0"/>
                        <a:t>Pediatric Hospital Safety</a:t>
                      </a:r>
                    </a:p>
                  </a:txBody>
                  <a:tcPr/>
                </a:tc>
                <a:tc>
                  <a:txBody>
                    <a:bodyPr/>
                    <a:lstStyle/>
                    <a:p>
                      <a:r>
                        <a:rPr lang="en-US" sz="1200" dirty="0"/>
                        <a:t>Children’s Health Dallas</a:t>
                      </a:r>
                    </a:p>
                  </a:txBody>
                  <a:tcPr/>
                </a:tc>
                <a:extLst>
                  <a:ext uri="{0D108BD9-81ED-4DB2-BD59-A6C34878D82A}">
                    <a16:rowId xmlns:a16="http://schemas.microsoft.com/office/drawing/2014/main" xmlns="" val="10003"/>
                  </a:ext>
                </a:extLst>
              </a:tr>
            </a:tbl>
          </a:graphicData>
        </a:graphic>
      </p:graphicFrame>
      <p:sp>
        <p:nvSpPr>
          <p:cNvPr id="7" name="object 9"/>
          <p:cNvSpPr txBox="1"/>
          <p:nvPr/>
        </p:nvSpPr>
        <p:spPr>
          <a:xfrm>
            <a:off x="4114800" y="2343150"/>
            <a:ext cx="86233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D3, J1</a:t>
            </a:r>
          </a:p>
        </p:txBody>
      </p:sp>
    </p:spTree>
    <p:extLst>
      <p:ext uri="{BB962C8B-B14F-4D97-AF65-F5344CB8AC3E}">
        <p14:creationId xmlns:p14="http://schemas.microsoft.com/office/powerpoint/2010/main" val="409127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Calibri" panose="020F0502020204030204" pitchFamily="34" charset="0"/>
              </a:rPr>
              <a:t>The RHP 9 Update Draft Plan was made available on the RHP 9 website prior to submission for a ten day public comment period.  No comments were received. </a:t>
            </a:r>
          </a:p>
          <a:p>
            <a:r>
              <a:rPr lang="en-US" sz="2800" dirty="0">
                <a:latin typeface="Calibri" pitchFamily="34" charset="0"/>
              </a:rPr>
              <a:t>Comments can be made through the “Contact Us” function on the RHP 9 Website: </a:t>
            </a:r>
            <a:r>
              <a:rPr lang="en-US" sz="2800" dirty="0">
                <a:latin typeface="Calibri" pitchFamily="34" charset="0"/>
                <a:hlinkClick r:id="rId3"/>
              </a:rPr>
              <a:t>RHP 9 Stakeholder Feedback (Contact Us</a:t>
            </a:r>
            <a:r>
              <a:rPr lang="en-US" sz="2800" dirty="0" smtClean="0">
                <a:latin typeface="Calibri" pitchFamily="34" charset="0"/>
                <a:hlinkClick r:id="rId3"/>
              </a:rPr>
              <a:t>)</a:t>
            </a:r>
            <a:endParaRPr lang="en-US" sz="2800" dirty="0"/>
          </a:p>
          <a:p>
            <a:endParaRPr lang="en-US" sz="2800" dirty="0"/>
          </a:p>
          <a:p>
            <a:endParaRPr lang="en-US" dirty="0"/>
          </a:p>
        </p:txBody>
      </p:sp>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4</a:t>
            </a:fld>
            <a:endParaRPr lang="en-US" dirty="0">
              <a:solidFill>
                <a:prstClr val="black"/>
              </a:solidFill>
            </a:endParaRPr>
          </a:p>
        </p:txBody>
      </p:sp>
      <p:sp>
        <p:nvSpPr>
          <p:cNvPr id="5" name="Title 4"/>
          <p:cNvSpPr>
            <a:spLocks noGrp="1"/>
          </p:cNvSpPr>
          <p:nvPr>
            <p:ph type="title"/>
          </p:nvPr>
        </p:nvSpPr>
        <p:spPr/>
        <p:txBody>
          <a:bodyPr>
            <a:normAutofit/>
          </a:bodyPr>
          <a:lstStyle/>
          <a:p>
            <a:r>
              <a:rPr lang="en-US" sz="3200" dirty="0"/>
              <a:t>How to submit feedback!</a:t>
            </a:r>
          </a:p>
        </p:txBody>
      </p:sp>
    </p:spTree>
    <p:extLst>
      <p:ext uri="{BB962C8B-B14F-4D97-AF65-F5344CB8AC3E}">
        <p14:creationId xmlns:p14="http://schemas.microsoft.com/office/powerpoint/2010/main" val="225499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40</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32981747"/>
              </p:ext>
            </p:extLst>
          </p:nvPr>
        </p:nvGraphicFramePr>
        <p:xfrm>
          <a:off x="219075" y="438150"/>
          <a:ext cx="8458200" cy="19050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400">
                <a:tc gridSpan="2">
                  <a:txBody>
                    <a:bodyPr/>
                    <a:lstStyle/>
                    <a:p>
                      <a:pPr algn="ctr"/>
                      <a:r>
                        <a:rPr lang="en-US" sz="1400" dirty="0"/>
                        <a:t>Follow-Up</a:t>
                      </a:r>
                      <a:r>
                        <a:rPr lang="en-US" sz="1400" baseline="0" dirty="0"/>
                        <a:t> After Hospitalization for Mental Illness</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Implement models supporting recovery of individuals with behavioral health needs.</a:t>
                      </a:r>
                    </a:p>
                  </a:txBody>
                  <a:tcPr/>
                </a:tc>
                <a:tc>
                  <a:txBody>
                    <a:bodyPr/>
                    <a:lstStyle/>
                    <a:p>
                      <a:r>
                        <a:rPr lang="en-US" sz="1200" dirty="0"/>
                        <a:t>Dallas County Health</a:t>
                      </a:r>
                      <a:r>
                        <a:rPr lang="en-US" sz="1200" baseline="0" dirty="0"/>
                        <a:t> &amp; Human Services</a:t>
                      </a:r>
                    </a:p>
                  </a:txBody>
                  <a:tcPr/>
                </a:tc>
                <a:extLst>
                  <a:ext uri="{0D108BD9-81ED-4DB2-BD59-A6C34878D82A}">
                    <a16:rowId xmlns:a16="http://schemas.microsoft.com/office/drawing/2014/main" xmlns="" val="10001"/>
                  </a:ext>
                </a:extLst>
              </a:tr>
              <a:tr h="370840">
                <a:tc>
                  <a:txBody>
                    <a:bodyPr/>
                    <a:lstStyle/>
                    <a:p>
                      <a:r>
                        <a:rPr lang="en-US" sz="1200" dirty="0"/>
                        <a:t>Provision of care aligned with Certified Community Behavioral Health Clinic (CCBHC) model</a:t>
                      </a:r>
                    </a:p>
                  </a:txBody>
                  <a:tcPr/>
                </a:tc>
                <a:tc>
                  <a:txBody>
                    <a:bodyPr/>
                    <a:lstStyle/>
                    <a:p>
                      <a:r>
                        <a:rPr lang="en-US" sz="1200" dirty="0"/>
                        <a:t>Denton</a:t>
                      </a:r>
                      <a:r>
                        <a:rPr lang="en-US" sz="1200" baseline="0" dirty="0"/>
                        <a:t> County MHMR Center</a:t>
                      </a:r>
                      <a:endParaRPr lang="en-US" sz="1200" dirty="0"/>
                    </a:p>
                  </a:txBody>
                  <a:tcPr/>
                </a:tc>
                <a:extLst>
                  <a:ext uri="{0D108BD9-81ED-4DB2-BD59-A6C34878D82A}">
                    <a16:rowId xmlns:a16="http://schemas.microsoft.com/office/drawing/2014/main" xmlns="" val="10002"/>
                  </a:ext>
                </a:extLst>
              </a:tr>
              <a:tr h="370840">
                <a:tc>
                  <a:txBody>
                    <a:bodyPr/>
                    <a:lstStyle/>
                    <a:p>
                      <a:r>
                        <a:rPr lang="en-US" sz="1200" dirty="0"/>
                        <a:t>Utilization of </a:t>
                      </a:r>
                      <a:r>
                        <a:rPr lang="en-US" sz="1200" dirty="0" err="1"/>
                        <a:t>telehealth</a:t>
                      </a:r>
                      <a:r>
                        <a:rPr lang="en-US" sz="1200" dirty="0"/>
                        <a:t>/telemedicine in delivering behavioral services</a:t>
                      </a:r>
                    </a:p>
                  </a:txBody>
                  <a:tcPr/>
                </a:tc>
                <a:tc>
                  <a:txBody>
                    <a:bodyPr/>
                    <a:lstStyle/>
                    <a:p>
                      <a:r>
                        <a:rPr lang="en-US" sz="1200" dirty="0"/>
                        <a:t>Lakes Regional</a:t>
                      </a:r>
                      <a:r>
                        <a:rPr lang="en-US" sz="1200" baseline="0" dirty="0"/>
                        <a:t> Community Center</a:t>
                      </a:r>
                      <a:endParaRPr lang="en-US" sz="1200" dirty="0"/>
                    </a:p>
                  </a:txBody>
                  <a:tcPr/>
                </a:tc>
                <a:extLst>
                  <a:ext uri="{0D108BD9-81ED-4DB2-BD59-A6C34878D82A}">
                    <a16:rowId xmlns:a16="http://schemas.microsoft.com/office/drawing/2014/main" xmlns="" val="10003"/>
                  </a:ext>
                </a:extLst>
              </a:tr>
            </a:tbl>
          </a:graphicData>
        </a:graphic>
      </p:graphicFrame>
      <p:sp>
        <p:nvSpPr>
          <p:cNvPr id="5" name="object 9"/>
          <p:cNvSpPr txBox="1"/>
          <p:nvPr/>
        </p:nvSpPr>
        <p:spPr>
          <a:xfrm>
            <a:off x="3581400" y="742950"/>
            <a:ext cx="161925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L1-160; M1-160</a:t>
            </a:r>
          </a:p>
        </p:txBody>
      </p:sp>
      <p:graphicFrame>
        <p:nvGraphicFramePr>
          <p:cNvPr id="6" name="Table 5"/>
          <p:cNvGraphicFramePr>
            <a:graphicFrameLocks noGrp="1"/>
          </p:cNvGraphicFramePr>
          <p:nvPr>
            <p:extLst>
              <p:ext uri="{D42A27DB-BD31-4B8C-83A1-F6EECF244321}">
                <p14:modId xmlns:p14="http://schemas.microsoft.com/office/powerpoint/2010/main" val="1260623744"/>
              </p:ext>
            </p:extLst>
          </p:nvPr>
        </p:nvGraphicFramePr>
        <p:xfrm>
          <a:off x="252410" y="2571751"/>
          <a:ext cx="8458200" cy="1801535"/>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533399">
                <a:tc gridSpan="2">
                  <a:txBody>
                    <a:bodyPr/>
                    <a:lstStyle/>
                    <a:p>
                      <a:pPr algn="ctr"/>
                      <a:r>
                        <a:rPr lang="en-US" sz="1400" dirty="0"/>
                        <a:t>Medication Management</a:t>
                      </a:r>
                    </a:p>
                  </a:txBody>
                  <a:tcPr/>
                </a:tc>
                <a:tc hMerge="1">
                  <a:txBody>
                    <a:bodyPr/>
                    <a:lstStyle/>
                    <a:p>
                      <a:endParaRPr lang="en-US" sz="1200" dirty="0"/>
                    </a:p>
                  </a:txBody>
                  <a:tcPr/>
                </a:tc>
                <a:extLst>
                  <a:ext uri="{0D108BD9-81ED-4DB2-BD59-A6C34878D82A}">
                    <a16:rowId xmlns:a16="http://schemas.microsoft.com/office/drawing/2014/main" xmlns="" val="10000"/>
                  </a:ext>
                </a:extLst>
              </a:tr>
              <a:tr h="528390">
                <a:tc>
                  <a:txBody>
                    <a:bodyPr/>
                    <a:lstStyle/>
                    <a:p>
                      <a:r>
                        <a:rPr lang="en-US" sz="1200" dirty="0"/>
                        <a:t>Provision of care aligned with Certified Community Behavioral Health Clinic (CCBHC) model</a:t>
                      </a:r>
                    </a:p>
                  </a:txBody>
                  <a:tcPr/>
                </a:tc>
                <a:tc>
                  <a:txBody>
                    <a:bodyPr/>
                    <a:lstStyle/>
                    <a:p>
                      <a:r>
                        <a:rPr lang="en-US" sz="1200" dirty="0"/>
                        <a:t>Metrocare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Denton County MHMR Center</a:t>
                      </a:r>
                    </a:p>
                  </a:txBody>
                  <a:tcPr/>
                </a:tc>
                <a:extLst>
                  <a:ext uri="{0D108BD9-81ED-4DB2-BD59-A6C34878D82A}">
                    <a16:rowId xmlns:a16="http://schemas.microsoft.com/office/drawing/2014/main" xmlns="" val="10001"/>
                  </a:ext>
                </a:extLst>
              </a:tr>
              <a:tr h="739746">
                <a:tc>
                  <a:txBody>
                    <a:bodyPr/>
                    <a:lstStyle/>
                    <a:p>
                      <a:r>
                        <a:rPr lang="en-US" sz="1200" dirty="0"/>
                        <a:t>Utilization of Care Management function that integrates primary and behavioral health needs of individuals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Denton County MHMR Center</a:t>
                      </a:r>
                    </a:p>
                  </a:txBody>
                  <a:tcPr/>
                </a:tc>
                <a:extLst>
                  <a:ext uri="{0D108BD9-81ED-4DB2-BD59-A6C34878D82A}">
                    <a16:rowId xmlns:a16="http://schemas.microsoft.com/office/drawing/2014/main" xmlns="" val="10002"/>
                  </a:ext>
                </a:extLst>
              </a:tr>
            </a:tbl>
          </a:graphicData>
        </a:graphic>
      </p:graphicFrame>
      <p:sp>
        <p:nvSpPr>
          <p:cNvPr id="7" name="object 9"/>
          <p:cNvSpPr txBox="1"/>
          <p:nvPr/>
        </p:nvSpPr>
        <p:spPr>
          <a:xfrm>
            <a:off x="3581400" y="2876550"/>
            <a:ext cx="161925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M1-125, 180, 255</a:t>
            </a:r>
          </a:p>
        </p:txBody>
      </p:sp>
    </p:spTree>
    <p:extLst>
      <p:ext uri="{BB962C8B-B14F-4D97-AF65-F5344CB8AC3E}">
        <p14:creationId xmlns:p14="http://schemas.microsoft.com/office/powerpoint/2010/main" val="4077205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41</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17393914"/>
              </p:ext>
            </p:extLst>
          </p:nvPr>
        </p:nvGraphicFramePr>
        <p:xfrm>
          <a:off x="228600" y="2486660"/>
          <a:ext cx="8458200" cy="247777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466090">
                <a:tc gridSpan="2">
                  <a:txBody>
                    <a:bodyPr/>
                    <a:lstStyle/>
                    <a:p>
                      <a:pPr algn="ctr"/>
                      <a:r>
                        <a:rPr lang="en-US" sz="1400" dirty="0"/>
                        <a:t>Depression Screening</a:t>
                      </a:r>
                      <a:r>
                        <a:rPr lang="en-US" sz="1400" baseline="0" dirty="0"/>
                        <a:t> &amp;  Follow-Up Plan</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Utilization of </a:t>
                      </a:r>
                      <a:r>
                        <a:rPr lang="en-US" sz="1200" dirty="0" err="1"/>
                        <a:t>telehealth</a:t>
                      </a:r>
                      <a:r>
                        <a:rPr lang="en-US" sz="1200" dirty="0"/>
                        <a:t>/telemedicine in delivering behavioral services</a:t>
                      </a:r>
                    </a:p>
                  </a:txBody>
                  <a:tcPr/>
                </a:tc>
                <a:tc>
                  <a:txBody>
                    <a:bodyPr/>
                    <a:lstStyle/>
                    <a:p>
                      <a:r>
                        <a:rPr lang="en-US" sz="1200" baseline="0" dirty="0"/>
                        <a:t>Lakes Regional Community Center</a:t>
                      </a:r>
                      <a:endParaRPr lang="en-US" sz="1200" dirty="0"/>
                    </a:p>
                  </a:txBody>
                  <a:tcPr/>
                </a:tc>
                <a:extLst>
                  <a:ext uri="{0D108BD9-81ED-4DB2-BD59-A6C34878D82A}">
                    <a16:rowId xmlns:a16="http://schemas.microsoft.com/office/drawing/2014/main" xmlns="" val="10001"/>
                  </a:ext>
                </a:extLst>
              </a:tr>
              <a:tr h="370840">
                <a:tc>
                  <a:txBody>
                    <a:bodyPr/>
                    <a:lstStyle/>
                    <a:p>
                      <a:r>
                        <a:rPr lang="en-US" sz="1200" dirty="0"/>
                        <a:t>Utilization of Care Management function that integrates primary and behavioral health needs of individuals</a:t>
                      </a:r>
                    </a:p>
                  </a:txBody>
                  <a:tcPr/>
                </a:tc>
                <a:tc>
                  <a:txBody>
                    <a:bodyPr/>
                    <a:lstStyle/>
                    <a:p>
                      <a:r>
                        <a:rPr lang="en-US" sz="1200" baseline="0" dirty="0"/>
                        <a:t>Denton County MHMR Center</a:t>
                      </a:r>
                    </a:p>
                    <a:p>
                      <a:endParaRPr lang="en-US" sz="1200" baseline="0" dirty="0"/>
                    </a:p>
                  </a:txBody>
                  <a:tcPr/>
                </a:tc>
                <a:extLst>
                  <a:ext uri="{0D108BD9-81ED-4DB2-BD59-A6C34878D82A}">
                    <a16:rowId xmlns:a16="http://schemas.microsoft.com/office/drawing/2014/main" xmlns="" val="10002"/>
                  </a:ext>
                </a:extLst>
              </a:tr>
              <a:tr h="370840">
                <a:tc>
                  <a:txBody>
                    <a:bodyPr/>
                    <a:lstStyle/>
                    <a:p>
                      <a:r>
                        <a:rPr lang="en-US" sz="1200" dirty="0"/>
                        <a:t>Provision of care aligned with Certified Community Behavioral Health Clinic (CCBHC) model</a:t>
                      </a:r>
                    </a:p>
                  </a:txBody>
                  <a:tcPr/>
                </a:tc>
                <a:tc>
                  <a:txBody>
                    <a:bodyPr/>
                    <a:lstStyle/>
                    <a:p>
                      <a:r>
                        <a:rPr lang="en-US" sz="1200" baseline="0" dirty="0"/>
                        <a:t>Metrocare Services</a:t>
                      </a:r>
                    </a:p>
                    <a:p>
                      <a:r>
                        <a:rPr lang="en-US" sz="1200" baseline="0" dirty="0"/>
                        <a:t>Denton County MHMR Center</a:t>
                      </a:r>
                    </a:p>
                  </a:txBody>
                  <a:tcPr/>
                </a:tc>
                <a:extLst>
                  <a:ext uri="{0D108BD9-81ED-4DB2-BD59-A6C34878D82A}">
                    <a16:rowId xmlns:a16="http://schemas.microsoft.com/office/drawing/2014/main" xmlns="" val="10003"/>
                  </a:ext>
                </a:extLst>
              </a:tr>
              <a:tr h="370840">
                <a:tc>
                  <a:txBody>
                    <a:bodyPr/>
                    <a:lstStyle/>
                    <a:p>
                      <a:r>
                        <a:rPr lang="en-US" sz="1200" dirty="0"/>
                        <a:t>Provide appropriate behavioral services to individuals to reduce ED usage</a:t>
                      </a:r>
                    </a:p>
                  </a:txBody>
                  <a:tcPr/>
                </a:tc>
                <a:tc>
                  <a:txBody>
                    <a:bodyPr/>
                    <a:lstStyle/>
                    <a:p>
                      <a:r>
                        <a:rPr lang="en-US" sz="1200" baseline="0" dirty="0"/>
                        <a:t>Denton County MHMR Center</a:t>
                      </a:r>
                    </a:p>
                  </a:txBody>
                  <a:tcPr/>
                </a:tc>
              </a:tr>
            </a:tbl>
          </a:graphicData>
        </a:graphic>
      </p:graphicFrame>
      <p:sp>
        <p:nvSpPr>
          <p:cNvPr id="5" name="object 9"/>
          <p:cNvSpPr txBox="1"/>
          <p:nvPr/>
        </p:nvSpPr>
        <p:spPr>
          <a:xfrm>
            <a:off x="3733800" y="2724150"/>
            <a:ext cx="161925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M1-146, 319</a:t>
            </a:r>
          </a:p>
        </p:txBody>
      </p:sp>
      <p:graphicFrame>
        <p:nvGraphicFramePr>
          <p:cNvPr id="8" name="Table 7"/>
          <p:cNvGraphicFramePr>
            <a:graphicFrameLocks noGrp="1"/>
          </p:cNvGraphicFramePr>
          <p:nvPr>
            <p:extLst>
              <p:ext uri="{D42A27DB-BD31-4B8C-83A1-F6EECF244321}">
                <p14:modId xmlns:p14="http://schemas.microsoft.com/office/powerpoint/2010/main" val="3204020359"/>
              </p:ext>
            </p:extLst>
          </p:nvPr>
        </p:nvGraphicFramePr>
        <p:xfrm>
          <a:off x="300037" y="209549"/>
          <a:ext cx="8458200" cy="2159159"/>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457201">
                <a:tc gridSpan="2">
                  <a:txBody>
                    <a:bodyPr/>
                    <a:lstStyle/>
                    <a:p>
                      <a:pPr algn="ctr"/>
                      <a:r>
                        <a:rPr lang="en-US" sz="1400" dirty="0"/>
                        <a:t>Alcohol Use</a:t>
                      </a:r>
                      <a:r>
                        <a:rPr lang="en-US" sz="1400" baseline="0" dirty="0"/>
                        <a:t> &amp; Substance Abuse</a:t>
                      </a:r>
                      <a:endParaRPr lang="en-US" sz="1400" dirty="0"/>
                    </a:p>
                  </a:txBody>
                  <a:tcPr/>
                </a:tc>
                <a:tc hMerge="1">
                  <a:txBody>
                    <a:bodyPr/>
                    <a:lstStyle/>
                    <a:p>
                      <a:endParaRPr lang="en-US" sz="1200" dirty="0"/>
                    </a:p>
                  </a:txBody>
                  <a:tcPr/>
                </a:tc>
                <a:extLst>
                  <a:ext uri="{0D108BD9-81ED-4DB2-BD59-A6C34878D82A}">
                    <a16:rowId xmlns:a16="http://schemas.microsoft.com/office/drawing/2014/main" xmlns="" val="10000"/>
                  </a:ext>
                </a:extLst>
              </a:tr>
              <a:tr h="475795">
                <a:tc>
                  <a:txBody>
                    <a:bodyPr/>
                    <a:lstStyle/>
                    <a:p>
                      <a:r>
                        <a:rPr lang="en-US" sz="1200" dirty="0"/>
                        <a:t>Utilization of </a:t>
                      </a:r>
                      <a:r>
                        <a:rPr lang="en-US" sz="1200" dirty="0" err="1"/>
                        <a:t>telehealth</a:t>
                      </a:r>
                      <a:r>
                        <a:rPr lang="en-US" sz="1200" dirty="0"/>
                        <a:t>/telemedicine in delivering behavioral services</a:t>
                      </a:r>
                    </a:p>
                  </a:txBody>
                  <a:tcPr/>
                </a:tc>
                <a:tc>
                  <a:txBody>
                    <a:bodyPr/>
                    <a:lstStyle/>
                    <a:p>
                      <a:r>
                        <a:rPr lang="en-US" sz="1200" baseline="0" dirty="0"/>
                        <a:t>Lakes Regional Community Center</a:t>
                      </a:r>
                    </a:p>
                  </a:txBody>
                  <a:tcPr/>
                </a:tc>
                <a:extLst>
                  <a:ext uri="{0D108BD9-81ED-4DB2-BD59-A6C34878D82A}">
                    <a16:rowId xmlns:a16="http://schemas.microsoft.com/office/drawing/2014/main" xmlns="" val="10001"/>
                  </a:ext>
                </a:extLst>
              </a:tr>
              <a:tr h="560050">
                <a:tc>
                  <a:txBody>
                    <a:bodyPr/>
                    <a:lstStyle/>
                    <a:p>
                      <a:r>
                        <a:rPr lang="en-US" sz="1200" dirty="0"/>
                        <a:t>Provision of care aligned with Certified Community Behavioral Health Clinic (CCBHC) model</a:t>
                      </a:r>
                    </a:p>
                  </a:txBody>
                  <a:tcPr/>
                </a:tc>
                <a:tc>
                  <a:txBody>
                    <a:bodyPr/>
                    <a:lstStyle/>
                    <a:p>
                      <a:r>
                        <a:rPr lang="en-US" sz="1200" baseline="0" dirty="0"/>
                        <a:t>Metrocare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Denton County MHMR</a:t>
                      </a:r>
                    </a:p>
                  </a:txBody>
                  <a:tcPr/>
                </a:tc>
                <a:extLst>
                  <a:ext uri="{0D108BD9-81ED-4DB2-BD59-A6C34878D82A}">
                    <a16:rowId xmlns:a16="http://schemas.microsoft.com/office/drawing/2014/main" xmlns="" val="10002"/>
                  </a:ext>
                </a:extLst>
              </a:tr>
              <a:tr h="666113">
                <a:tc>
                  <a:txBody>
                    <a:bodyPr/>
                    <a:lstStyle/>
                    <a:p>
                      <a:r>
                        <a:rPr lang="en-US" sz="1200" dirty="0"/>
                        <a:t>Utilization of Care Management function that integrates primary and behavioral health needs of individuals</a:t>
                      </a:r>
                    </a:p>
                  </a:txBody>
                  <a:tcPr/>
                </a:tc>
                <a:tc>
                  <a:txBody>
                    <a:bodyPr/>
                    <a:lstStyle/>
                    <a:p>
                      <a:r>
                        <a:rPr lang="en-US" sz="1200" baseline="0" dirty="0"/>
                        <a:t>Denton County MHMR</a:t>
                      </a:r>
                    </a:p>
                  </a:txBody>
                  <a:tcPr/>
                </a:tc>
                <a:extLst>
                  <a:ext uri="{0D108BD9-81ED-4DB2-BD59-A6C34878D82A}">
                    <a16:rowId xmlns:a16="http://schemas.microsoft.com/office/drawing/2014/main" xmlns="" val="10003"/>
                  </a:ext>
                </a:extLst>
              </a:tr>
            </a:tbl>
          </a:graphicData>
        </a:graphic>
      </p:graphicFrame>
      <p:sp>
        <p:nvSpPr>
          <p:cNvPr id="9" name="object 9"/>
          <p:cNvSpPr txBox="1"/>
          <p:nvPr/>
        </p:nvSpPr>
        <p:spPr>
          <a:xfrm>
            <a:off x="3581400" y="438150"/>
            <a:ext cx="1619250"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M1-261, 317, 405</a:t>
            </a:r>
          </a:p>
        </p:txBody>
      </p:sp>
    </p:spTree>
    <p:extLst>
      <p:ext uri="{BB962C8B-B14F-4D97-AF65-F5344CB8AC3E}">
        <p14:creationId xmlns:p14="http://schemas.microsoft.com/office/powerpoint/2010/main" val="3484525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6C74B0-962E-4E2E-8BD3-D8FD02521FBF}" type="slidenum">
              <a:rPr lang="en-US" smtClean="0">
                <a:solidFill>
                  <a:prstClr val="black"/>
                </a:solidFill>
              </a:rPr>
              <a:pPr/>
              <a:t>42</a:t>
            </a:fld>
            <a:endParaRPr 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65055059"/>
              </p:ext>
            </p:extLst>
          </p:nvPr>
        </p:nvGraphicFramePr>
        <p:xfrm>
          <a:off x="304800" y="514351"/>
          <a:ext cx="8458200" cy="269748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685800">
                <a:tc gridSpan="2">
                  <a:txBody>
                    <a:bodyPr/>
                    <a:lstStyle/>
                    <a:p>
                      <a:pPr algn="ctr"/>
                      <a:r>
                        <a:rPr lang="en-US" sz="1400" dirty="0"/>
                        <a:t>Mental Health Assessment</a:t>
                      </a:r>
                      <a:r>
                        <a:rPr lang="en-US" sz="1400" baseline="0" dirty="0"/>
                        <a:t> &amp;  </a:t>
                      </a:r>
                      <a:r>
                        <a:rPr lang="en-US" sz="1400" dirty="0"/>
                        <a:t>Quality of Life Assessment</a:t>
                      </a:r>
                    </a:p>
                  </a:txBody>
                  <a:tcPr/>
                </a:tc>
                <a:tc hMerge="1">
                  <a:txBody>
                    <a:bodyPr/>
                    <a:lstStyle/>
                    <a:p>
                      <a:endParaRPr lang="en-US" sz="1200" dirty="0"/>
                    </a:p>
                  </a:txBody>
                  <a:tcPr/>
                </a:tc>
                <a:extLst>
                  <a:ext uri="{0D108BD9-81ED-4DB2-BD59-A6C34878D82A}">
                    <a16:rowId xmlns:a16="http://schemas.microsoft.com/office/drawing/2014/main" xmlns="" val="10000"/>
                  </a:ext>
                </a:extLst>
              </a:tr>
              <a:tr h="370840">
                <a:tc>
                  <a:txBody>
                    <a:bodyPr/>
                    <a:lstStyle/>
                    <a:p>
                      <a:r>
                        <a:rPr lang="en-US" sz="1200" dirty="0"/>
                        <a:t>Utilization of </a:t>
                      </a:r>
                      <a:r>
                        <a:rPr lang="en-US" sz="1200" dirty="0" err="1"/>
                        <a:t>telehealth</a:t>
                      </a:r>
                      <a:r>
                        <a:rPr lang="en-US" sz="1200" dirty="0"/>
                        <a:t>/telemedicine in delivering behavioral services</a:t>
                      </a:r>
                    </a:p>
                  </a:txBody>
                  <a:tcPr/>
                </a:tc>
                <a:tc>
                  <a:txBody>
                    <a:bodyPr/>
                    <a:lstStyle/>
                    <a:p>
                      <a:r>
                        <a:rPr lang="en-US" sz="1200" baseline="0" dirty="0"/>
                        <a:t>Lakes Regional Community Center</a:t>
                      </a:r>
                      <a:endParaRPr lang="en-US" sz="1200" dirty="0"/>
                    </a:p>
                  </a:txBody>
                  <a:tcPr/>
                </a:tc>
                <a:extLst>
                  <a:ext uri="{0D108BD9-81ED-4DB2-BD59-A6C34878D82A}">
                    <a16:rowId xmlns:a16="http://schemas.microsoft.com/office/drawing/2014/main" xmlns="" val="10001"/>
                  </a:ext>
                </a:extLst>
              </a:tr>
              <a:tr h="370840">
                <a:tc>
                  <a:txBody>
                    <a:bodyPr/>
                    <a:lstStyle/>
                    <a:p>
                      <a:r>
                        <a:rPr lang="en-US" sz="1200" dirty="0"/>
                        <a:t>Provision of care aligned with Certified Community Behavioral Health Clinic (CCBHC) model</a:t>
                      </a:r>
                    </a:p>
                  </a:txBody>
                  <a:tcPr/>
                </a:tc>
                <a:tc>
                  <a:txBody>
                    <a:bodyPr/>
                    <a:lstStyle/>
                    <a:p>
                      <a:r>
                        <a:rPr lang="en-US" sz="1200" dirty="0"/>
                        <a:t>Metrocare Services</a:t>
                      </a:r>
                    </a:p>
                    <a:p>
                      <a:r>
                        <a:rPr lang="en-US" sz="1200" dirty="0"/>
                        <a:t>Denton County MHMR</a:t>
                      </a:r>
                    </a:p>
                  </a:txBody>
                  <a:tcPr/>
                </a:tc>
                <a:extLst>
                  <a:ext uri="{0D108BD9-81ED-4DB2-BD59-A6C34878D82A}">
                    <a16:rowId xmlns:a16="http://schemas.microsoft.com/office/drawing/2014/main" xmlns="" val="10002"/>
                  </a:ext>
                </a:extLst>
              </a:tr>
              <a:tr h="370840">
                <a:tc>
                  <a:txBody>
                    <a:bodyPr/>
                    <a:lstStyle/>
                    <a:p>
                      <a:r>
                        <a:rPr lang="en-US" sz="1200" dirty="0"/>
                        <a:t>Provide appropriate behavioral services to individuals to reduce ED usage</a:t>
                      </a:r>
                    </a:p>
                  </a:txBody>
                  <a:tcPr/>
                </a:tc>
                <a:tc>
                  <a:txBody>
                    <a:bodyPr/>
                    <a:lstStyle/>
                    <a:p>
                      <a:r>
                        <a:rPr lang="en-US" sz="1200" baseline="0" dirty="0"/>
                        <a:t>Denton County MHMR Center</a:t>
                      </a:r>
                    </a:p>
                  </a:txBody>
                  <a:tcPr/>
                </a:tc>
                <a:extLst>
                  <a:ext uri="{0D108BD9-81ED-4DB2-BD59-A6C34878D82A}">
                    <a16:rowId xmlns:a16="http://schemas.microsoft.com/office/drawing/2014/main" xmlns="" val="10003"/>
                  </a:ext>
                </a:extLst>
              </a:tr>
              <a:tr h="370840">
                <a:tc>
                  <a:txBody>
                    <a:bodyPr/>
                    <a:lstStyle/>
                    <a:p>
                      <a:r>
                        <a:rPr lang="en-US" sz="1200" dirty="0"/>
                        <a:t>Utilization of Care Management function that integrates primary and behavioral health needs of individuals</a:t>
                      </a:r>
                    </a:p>
                  </a:txBody>
                  <a:tcPr/>
                </a:tc>
                <a:tc>
                  <a:txBody>
                    <a:bodyPr/>
                    <a:lstStyle/>
                    <a:p>
                      <a:r>
                        <a:rPr lang="en-US" sz="1200" baseline="0" dirty="0"/>
                        <a:t>Denton County MHMR</a:t>
                      </a:r>
                    </a:p>
                  </a:txBody>
                  <a:tcPr/>
                </a:tc>
                <a:extLst>
                  <a:ext uri="{0D108BD9-81ED-4DB2-BD59-A6C34878D82A}">
                    <a16:rowId xmlns:a16="http://schemas.microsoft.com/office/drawing/2014/main" xmlns="" val="10004"/>
                  </a:ext>
                </a:extLst>
              </a:tr>
            </a:tbl>
          </a:graphicData>
        </a:graphic>
      </p:graphicFrame>
      <p:sp>
        <p:nvSpPr>
          <p:cNvPr id="5" name="object 9"/>
          <p:cNvSpPr txBox="1"/>
          <p:nvPr/>
        </p:nvSpPr>
        <p:spPr>
          <a:xfrm>
            <a:off x="1132935" y="805180"/>
            <a:ext cx="6657975" cy="169277"/>
          </a:xfrm>
          <a:prstGeom prst="rect">
            <a:avLst/>
          </a:prstGeom>
        </p:spPr>
        <p:txBody>
          <a:bodyPr vert="horz" wrap="square" lIns="0" tIns="0" rIns="0" bIns="0" rtlCol="0">
            <a:spAutoFit/>
          </a:bodyPr>
          <a:lstStyle/>
          <a:p>
            <a:pPr marL="12700" algn="ctr"/>
            <a:r>
              <a:rPr lang="en-US" sz="1100" spc="-5" dirty="0">
                <a:solidFill>
                  <a:prstClr val="black"/>
                </a:solidFill>
                <a:latin typeface="Calibri"/>
                <a:cs typeface="Calibri"/>
              </a:rPr>
              <a:t>M1- 257, 259, 262, 263, 265, 266, 385, 386, 390</a:t>
            </a:r>
          </a:p>
        </p:txBody>
      </p:sp>
    </p:spTree>
    <p:extLst>
      <p:ext uri="{BB962C8B-B14F-4D97-AF65-F5344CB8AC3E}">
        <p14:creationId xmlns:p14="http://schemas.microsoft.com/office/powerpoint/2010/main" val="645160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0B1D07-1338-43D6-B8A1-D11308068F6A}" type="slidenum">
              <a:rPr lang="en-US" smtClean="0">
                <a:solidFill>
                  <a:prstClr val="black"/>
                </a:solidFill>
              </a:rPr>
              <a:pPr/>
              <a:t>43</a:t>
            </a:fld>
            <a:endParaRPr lang="en-US">
              <a:solidFill>
                <a:prstClr val="black"/>
              </a:solidFill>
            </a:endParaRPr>
          </a:p>
        </p:txBody>
      </p:sp>
      <p:sp>
        <p:nvSpPr>
          <p:cNvPr id="3" name="Title 2"/>
          <p:cNvSpPr>
            <a:spLocks noGrp="1"/>
          </p:cNvSpPr>
          <p:nvPr>
            <p:ph type="title"/>
          </p:nvPr>
        </p:nvSpPr>
        <p:spPr/>
        <p:txBody>
          <a:bodyPr/>
          <a:lstStyle/>
          <a:p>
            <a:pPr algn="ctr"/>
            <a:r>
              <a:rPr lang="en-US" dirty="0" smtClean="0"/>
              <a:t>Questions</a:t>
            </a:r>
            <a:endParaRPr lang="en-US" dirty="0"/>
          </a:p>
        </p:txBody>
      </p:sp>
      <p:sp>
        <p:nvSpPr>
          <p:cNvPr id="4" name="AutoShape 2" descr="Image result for question mar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question mark">
            <a:hlinkClick r:id="rId3"/>
          </p:cNvPr>
          <p:cNvSpPr>
            <a:spLocks noChangeAspect="1" noChangeArrowheads="1"/>
          </p:cNvSpPr>
          <p:nvPr/>
        </p:nvSpPr>
        <p:spPr bwMode="auto">
          <a:xfrm>
            <a:off x="101600" y="-2628900"/>
            <a:ext cx="3000375" cy="547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099" y="1046393"/>
            <a:ext cx="2971799" cy="3778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439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latin typeface="Calibri" pitchFamily="34" charset="0"/>
              </a:rPr>
              <a:t>Extended version of this presentation and RHP 9 Plan Update Template can be found @ texasrhp9.com</a:t>
            </a:r>
          </a:p>
          <a:p>
            <a:r>
              <a:rPr lang="en-US" sz="3200" dirty="0" smtClean="0">
                <a:latin typeface="Calibri" pitchFamily="34" charset="0"/>
              </a:rPr>
              <a:t>Comments or questions can </a:t>
            </a:r>
            <a:r>
              <a:rPr lang="en-US" sz="3200" dirty="0">
                <a:latin typeface="Calibri" pitchFamily="34" charset="0"/>
              </a:rPr>
              <a:t>be </a:t>
            </a:r>
            <a:r>
              <a:rPr lang="en-US" sz="3200" dirty="0" smtClean="0">
                <a:latin typeface="Calibri" pitchFamily="34" charset="0"/>
              </a:rPr>
              <a:t>submitted </a:t>
            </a:r>
            <a:r>
              <a:rPr lang="en-US" sz="3200" dirty="0">
                <a:latin typeface="Calibri" pitchFamily="34" charset="0"/>
              </a:rPr>
              <a:t>through the “Contact Us” function on the RHP 9 Website: </a:t>
            </a:r>
            <a:r>
              <a:rPr lang="en-US" sz="3200" dirty="0">
                <a:latin typeface="Calibri" pitchFamily="34" charset="0"/>
                <a:hlinkClick r:id="rId3"/>
              </a:rPr>
              <a:t>RHP 9 Stakeholder Feedback (Contact Us)</a:t>
            </a:r>
            <a:endParaRPr lang="en-US" sz="3200" dirty="0">
              <a:latin typeface="Calibri" pitchFamily="34" charset="0"/>
            </a:endParaRPr>
          </a:p>
          <a:p>
            <a:endParaRPr lang="en-US" sz="2800" dirty="0">
              <a:latin typeface="Calibri" pitchFamily="34" charset="0"/>
            </a:endParaRPr>
          </a:p>
          <a:p>
            <a:endParaRPr lang="en-US" sz="2800" dirty="0"/>
          </a:p>
          <a:p>
            <a:endParaRPr lang="en-US" sz="2800" dirty="0"/>
          </a:p>
          <a:p>
            <a:endParaRPr lang="en-US" dirty="0"/>
          </a:p>
        </p:txBody>
      </p:sp>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44</a:t>
            </a:fld>
            <a:endParaRPr lang="en-US" dirty="0">
              <a:solidFill>
                <a:prstClr val="black"/>
              </a:solidFill>
            </a:endParaRPr>
          </a:p>
        </p:txBody>
      </p:sp>
      <p:sp>
        <p:nvSpPr>
          <p:cNvPr id="5" name="Title 4"/>
          <p:cNvSpPr>
            <a:spLocks noGrp="1"/>
          </p:cNvSpPr>
          <p:nvPr>
            <p:ph type="title"/>
          </p:nvPr>
        </p:nvSpPr>
        <p:spPr/>
        <p:txBody>
          <a:bodyPr>
            <a:normAutofit/>
          </a:bodyPr>
          <a:lstStyle/>
          <a:p>
            <a:r>
              <a:rPr lang="en-US" sz="3200" dirty="0" smtClean="0"/>
              <a:t>Thank You!</a:t>
            </a:r>
            <a:endParaRPr lang="en-US" sz="3200" dirty="0"/>
          </a:p>
        </p:txBody>
      </p:sp>
    </p:spTree>
    <p:extLst>
      <p:ext uri="{BB962C8B-B14F-4D97-AF65-F5344CB8AC3E}">
        <p14:creationId xmlns:p14="http://schemas.microsoft.com/office/powerpoint/2010/main" val="1465024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DSRIP* DY 7-8 Requirements Summary</a:t>
            </a:r>
          </a:p>
        </p:txBody>
      </p:sp>
      <p:sp>
        <p:nvSpPr>
          <p:cNvPr id="3" name="Text Placeholder 2"/>
          <p:cNvSpPr>
            <a:spLocks noGrp="1"/>
          </p:cNvSpPr>
          <p:nvPr>
            <p:ph type="body" idx="1"/>
          </p:nvPr>
        </p:nvSpPr>
        <p:spPr>
          <a:xfrm>
            <a:off x="3922713" y="2198784"/>
            <a:ext cx="4572000" cy="601566"/>
          </a:xfrm>
        </p:spPr>
        <p:txBody>
          <a:bodyPr>
            <a:normAutofit/>
          </a:bodyPr>
          <a:lstStyle/>
          <a:p>
            <a:r>
              <a:rPr lang="en-US" sz="1400" dirty="0"/>
              <a:t>For more information on the 1115 Healthcare Transformation Waiver Renewal </a:t>
            </a:r>
            <a:r>
              <a:rPr lang="en-US" sz="1400" dirty="0">
                <a:hlinkClick r:id="rId3"/>
              </a:rPr>
              <a:t>click here</a:t>
            </a:r>
            <a:endParaRPr lang="en-US" sz="1400" dirty="0"/>
          </a:p>
        </p:txBody>
      </p:sp>
      <p:sp>
        <p:nvSpPr>
          <p:cNvPr id="5" name="Slide Number Placeholder 4"/>
          <p:cNvSpPr>
            <a:spLocks noGrp="1"/>
          </p:cNvSpPr>
          <p:nvPr>
            <p:ph type="sldNum" sz="quarter" idx="12"/>
          </p:nvPr>
        </p:nvSpPr>
        <p:spPr/>
        <p:txBody>
          <a:bodyPr/>
          <a:lstStyle/>
          <a:p>
            <a:fld id="{A90B1D07-1338-43D6-B8A1-D11308068F6A}" type="slidenum">
              <a:rPr lang="en-US" smtClean="0">
                <a:solidFill>
                  <a:prstClr val="black"/>
                </a:solidFill>
              </a:rPr>
              <a:pPr/>
              <a:t>5</a:t>
            </a:fld>
            <a:endParaRPr lang="en-US">
              <a:solidFill>
                <a:prstClr val="black"/>
              </a:solidFill>
            </a:endParaRPr>
          </a:p>
        </p:txBody>
      </p:sp>
      <p:sp>
        <p:nvSpPr>
          <p:cNvPr id="4" name="TextBox 3"/>
          <p:cNvSpPr txBox="1"/>
          <p:nvPr/>
        </p:nvSpPr>
        <p:spPr>
          <a:xfrm>
            <a:off x="2819400" y="3333750"/>
            <a:ext cx="5943600" cy="923330"/>
          </a:xfrm>
          <a:prstGeom prst="rect">
            <a:avLst/>
          </a:prstGeom>
          <a:noFill/>
        </p:spPr>
        <p:txBody>
          <a:bodyPr wrap="square" rtlCol="0">
            <a:spAutoFit/>
          </a:bodyPr>
          <a:lstStyle/>
          <a:p>
            <a:r>
              <a:rPr lang="en-US" dirty="0">
                <a:solidFill>
                  <a:prstClr val="black"/>
                </a:solidFill>
                <a:hlinkClick r:id="rId4"/>
              </a:rPr>
              <a:t>https://hhs.texas.gov/laws-regulations/policies-rules/waivers/medicaid-1115-waiver</a:t>
            </a:r>
            <a:endParaRPr lang="en-US" dirty="0">
              <a:solidFill>
                <a:prstClr val="black"/>
              </a:solidFill>
            </a:endParaRPr>
          </a:p>
          <a:p>
            <a:endParaRPr lang="en-US" dirty="0">
              <a:solidFill>
                <a:prstClr val="black"/>
              </a:solidFill>
            </a:endParaRPr>
          </a:p>
        </p:txBody>
      </p:sp>
      <p:sp>
        <p:nvSpPr>
          <p:cNvPr id="6" name="TextBox 5"/>
          <p:cNvSpPr txBox="1"/>
          <p:nvPr/>
        </p:nvSpPr>
        <p:spPr>
          <a:xfrm>
            <a:off x="4038600" y="4552950"/>
            <a:ext cx="4876800" cy="369332"/>
          </a:xfrm>
          <a:prstGeom prst="rect">
            <a:avLst/>
          </a:prstGeom>
          <a:noFill/>
        </p:spPr>
        <p:txBody>
          <a:bodyPr wrap="square" rtlCol="0">
            <a:spAutoFit/>
          </a:bodyPr>
          <a:lstStyle/>
          <a:p>
            <a:pPr algn="r"/>
            <a:r>
              <a:rPr lang="en-US" dirty="0"/>
              <a:t>*</a:t>
            </a:r>
            <a:r>
              <a:rPr lang="en-US" sz="1100" dirty="0"/>
              <a:t>DSRIP- Delivery System Reform Incentive Payment</a:t>
            </a:r>
          </a:p>
        </p:txBody>
      </p:sp>
    </p:spTree>
    <p:extLst>
      <p:ext uri="{BB962C8B-B14F-4D97-AF65-F5344CB8AC3E}">
        <p14:creationId xmlns:p14="http://schemas.microsoft.com/office/powerpoint/2010/main" val="278089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0B1D07-1338-43D6-B8A1-D11308068F6A}" type="slidenum">
              <a:rPr lang="en-US" smtClean="0">
                <a:solidFill>
                  <a:prstClr val="black"/>
                </a:solidFill>
              </a:rPr>
              <a:pPr/>
              <a:t>6</a:t>
            </a:fld>
            <a:endParaRPr lang="en-US">
              <a:solidFill>
                <a:prstClr val="black"/>
              </a:solidFill>
            </a:endParaRPr>
          </a:p>
        </p:txBody>
      </p:sp>
      <p:sp>
        <p:nvSpPr>
          <p:cNvPr id="4" name="object 3"/>
          <p:cNvSpPr/>
          <p:nvPr/>
        </p:nvSpPr>
        <p:spPr>
          <a:xfrm>
            <a:off x="685800" y="2"/>
            <a:ext cx="7467600" cy="4778103"/>
          </a:xfrm>
          <a:prstGeom prst="rect">
            <a:avLst/>
          </a:prstGeom>
          <a:blipFill>
            <a:blip r:embed="rId3" cstate="print"/>
            <a:stretch>
              <a:fillRect/>
            </a:stretch>
          </a:blipFill>
        </p:spPr>
        <p:txBody>
          <a:bodyPr wrap="square" lIns="0" tIns="0" rIns="0" bIns="0" rtlCol="0"/>
          <a:lstStyle/>
          <a:p>
            <a:pPr algn="r"/>
            <a:endParaRPr dirty="0">
              <a:solidFill>
                <a:prstClr val="black"/>
              </a:solidFill>
            </a:endParaRPr>
          </a:p>
        </p:txBody>
      </p:sp>
    </p:spTree>
    <p:extLst>
      <p:ext uri="{BB962C8B-B14F-4D97-AF65-F5344CB8AC3E}">
        <p14:creationId xmlns:p14="http://schemas.microsoft.com/office/powerpoint/2010/main" val="2864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7</a:t>
            </a:fld>
            <a:endParaRPr lang="en-US">
              <a:solidFill>
                <a:prstClr val="black"/>
              </a:solidFill>
            </a:endParaRPr>
          </a:p>
        </p:txBody>
      </p:sp>
      <p:sp>
        <p:nvSpPr>
          <p:cNvPr id="5" name="object 3"/>
          <p:cNvSpPr/>
          <p:nvPr/>
        </p:nvSpPr>
        <p:spPr>
          <a:xfrm>
            <a:off x="685800" y="99982"/>
            <a:ext cx="7620000" cy="470061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52584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457200" y="895350"/>
            <a:ext cx="4038600" cy="3962400"/>
          </a:xfrm>
          <a:noFill/>
        </p:spPr>
        <p:txBody>
          <a:bodyPr vert="horz" anchor="t">
            <a:normAutofit fontScale="70000" lnSpcReduction="20000"/>
          </a:bodyPr>
          <a:lstStyle/>
          <a:p>
            <a:pPr indent="-255905"/>
            <a:r>
              <a:rPr lang="en-US" sz="2600" dirty="0">
                <a:latin typeface="Calibri" pitchFamily="34" charset="0"/>
              </a:rPr>
              <a:t>Hospitals</a:t>
            </a:r>
            <a:endParaRPr lang="en-US"/>
          </a:p>
          <a:p>
            <a:pPr marL="511175" lvl="1" indent="-225425"/>
            <a:r>
              <a:rPr lang="en-US" sz="1900" dirty="0">
                <a:latin typeface="Calibri" pitchFamily="34" charset="0"/>
              </a:rPr>
              <a:t>Baylor Scott &amp; White Carrolton</a:t>
            </a:r>
          </a:p>
          <a:p>
            <a:pPr marL="511175" lvl="1" indent="-225425"/>
            <a:r>
              <a:rPr lang="en-US" sz="1900" dirty="0">
                <a:latin typeface="Calibri" pitchFamily="34" charset="0"/>
              </a:rPr>
              <a:t>Baylor Scott &amp; White Irving</a:t>
            </a:r>
          </a:p>
          <a:p>
            <a:pPr marL="511175" lvl="1" indent="-225425"/>
            <a:r>
              <a:rPr lang="en-US" sz="1900" dirty="0">
                <a:latin typeface="Calibri" pitchFamily="34" charset="0"/>
              </a:rPr>
              <a:t>Baylor University Medical Center</a:t>
            </a:r>
          </a:p>
          <a:p>
            <a:pPr marL="511175" lvl="1" indent="-225425"/>
            <a:r>
              <a:rPr lang="en-US" sz="1900" dirty="0">
                <a:latin typeface="Calibri" pitchFamily="34" charset="0"/>
              </a:rPr>
              <a:t>Children’s Health</a:t>
            </a:r>
          </a:p>
          <a:p>
            <a:pPr marL="511175" lvl="1" indent="-225425"/>
            <a:r>
              <a:rPr lang="en-US" sz="1900" dirty="0">
                <a:latin typeface="Calibri" pitchFamily="34" charset="0"/>
              </a:rPr>
              <a:t>City Hospital at White Rock</a:t>
            </a:r>
            <a:endParaRPr lang="en-US" sz="1900" dirty="0">
              <a:latin typeface="Calibri" pitchFamily="34" charset="0"/>
              <a:cs typeface="Calibri"/>
            </a:endParaRPr>
          </a:p>
          <a:p>
            <a:pPr marL="511175" lvl="1" indent="-225425">
              <a:spcBef>
                <a:spcPts val="300"/>
              </a:spcBef>
            </a:pPr>
            <a:r>
              <a:rPr lang="en-US" sz="1900" dirty="0">
                <a:latin typeface="Calibri" pitchFamily="34" charset="0"/>
              </a:rPr>
              <a:t>Methodist Charlton Medical Center</a:t>
            </a:r>
            <a:endParaRPr lang="en-US" dirty="0"/>
          </a:p>
          <a:p>
            <a:pPr marL="511175" lvl="1" indent="-225425"/>
            <a:r>
              <a:rPr lang="en-US" sz="1900" dirty="0">
                <a:latin typeface="Calibri" pitchFamily="34" charset="0"/>
              </a:rPr>
              <a:t>Methodist Dallas Medical Center</a:t>
            </a:r>
          </a:p>
          <a:p>
            <a:pPr marL="511175" lvl="1" indent="-225425"/>
            <a:r>
              <a:rPr lang="en-US" sz="1900" dirty="0">
                <a:latin typeface="Calibri" pitchFamily="34" charset="0"/>
              </a:rPr>
              <a:t>Methodist Richardson Health Center</a:t>
            </a:r>
          </a:p>
          <a:p>
            <a:pPr marL="511175" lvl="1" indent="-225425"/>
            <a:r>
              <a:rPr lang="en-US" sz="1900" dirty="0">
                <a:latin typeface="Calibri" pitchFamily="34" charset="0"/>
              </a:rPr>
              <a:t>Texas Health Dallas</a:t>
            </a:r>
          </a:p>
          <a:p>
            <a:pPr marL="511175" lvl="1" indent="-225425"/>
            <a:r>
              <a:rPr lang="en-US" sz="1900" dirty="0">
                <a:latin typeface="Calibri" pitchFamily="34" charset="0"/>
              </a:rPr>
              <a:t>Texas Health Denton</a:t>
            </a:r>
          </a:p>
          <a:p>
            <a:pPr marL="511175" lvl="1" indent="-225425"/>
            <a:r>
              <a:rPr lang="en-US" sz="1900" dirty="0">
                <a:latin typeface="Calibri" pitchFamily="34" charset="0"/>
              </a:rPr>
              <a:t>Texas Health Kaufman</a:t>
            </a:r>
          </a:p>
          <a:p>
            <a:pPr marL="511175" lvl="1" indent="-225425"/>
            <a:r>
              <a:rPr lang="en-US" sz="1900" dirty="0">
                <a:latin typeface="Calibri" pitchFamily="34" charset="0"/>
              </a:rPr>
              <a:t>Medical City Lewisville </a:t>
            </a:r>
          </a:p>
          <a:p>
            <a:pPr marL="511175" lvl="1" indent="-225425"/>
            <a:r>
              <a:rPr lang="en-US" sz="1900" dirty="0">
                <a:latin typeface="Calibri" pitchFamily="34" charset="0"/>
              </a:rPr>
              <a:t>Medical City Las Colinas </a:t>
            </a:r>
          </a:p>
          <a:p>
            <a:pPr marL="511175" lvl="1" indent="-225425"/>
            <a:r>
              <a:rPr lang="en-US" sz="1900" dirty="0">
                <a:latin typeface="Calibri" pitchFamily="34" charset="0"/>
              </a:rPr>
              <a:t>Medical City Dallas </a:t>
            </a:r>
          </a:p>
          <a:p>
            <a:pPr marL="511175" lvl="1" indent="-225425"/>
            <a:r>
              <a:rPr lang="en-US" sz="1900" dirty="0">
                <a:latin typeface="Calibri" pitchFamily="34" charset="0"/>
              </a:rPr>
              <a:t>Medical City Denton </a:t>
            </a:r>
          </a:p>
          <a:p>
            <a:pPr marL="511175" lvl="1" indent="-225425"/>
            <a:r>
              <a:rPr lang="en-US" sz="1900" dirty="0">
                <a:latin typeface="Calibri" pitchFamily="34" charset="0"/>
              </a:rPr>
              <a:t>Parkland Health &amp; Hospital System</a:t>
            </a:r>
          </a:p>
          <a:p>
            <a:pPr marL="511175" lvl="1" indent="-225425"/>
            <a:r>
              <a:rPr lang="en-US" sz="1900" dirty="0">
                <a:latin typeface="Calibri" pitchFamily="34" charset="0"/>
              </a:rPr>
              <a:t>UT Southwestern Medical Center</a:t>
            </a:r>
          </a:p>
        </p:txBody>
      </p:sp>
      <p:sp>
        <p:nvSpPr>
          <p:cNvPr id="10" name="Content Placeholder 9"/>
          <p:cNvSpPr>
            <a:spLocks noGrp="1"/>
          </p:cNvSpPr>
          <p:nvPr>
            <p:ph sz="half" idx="2"/>
          </p:nvPr>
        </p:nvSpPr>
        <p:spPr>
          <a:xfrm>
            <a:off x="4648200" y="971550"/>
            <a:ext cx="4038600" cy="3746753"/>
          </a:xfrm>
          <a:noFill/>
        </p:spPr>
        <p:txBody>
          <a:bodyPr>
            <a:normAutofit fontScale="70000" lnSpcReduction="20000"/>
          </a:bodyPr>
          <a:lstStyle/>
          <a:p>
            <a:r>
              <a:rPr lang="en-US" sz="2600" dirty="0">
                <a:latin typeface="Calibri" pitchFamily="34" charset="0"/>
              </a:rPr>
              <a:t>Community Mental Health Centers</a:t>
            </a:r>
          </a:p>
          <a:p>
            <a:pPr lvl="1"/>
            <a:r>
              <a:rPr lang="en-US" sz="1900" dirty="0">
                <a:latin typeface="Calibri" pitchFamily="34" charset="0"/>
              </a:rPr>
              <a:t>Metrocare Services</a:t>
            </a:r>
          </a:p>
          <a:p>
            <a:pPr lvl="1"/>
            <a:r>
              <a:rPr lang="en-US" sz="1900" dirty="0">
                <a:latin typeface="Calibri" pitchFamily="34" charset="0"/>
              </a:rPr>
              <a:t>Denton County MHMR Center</a:t>
            </a:r>
          </a:p>
          <a:p>
            <a:pPr lvl="1"/>
            <a:r>
              <a:rPr lang="en-US" sz="1900" dirty="0">
                <a:latin typeface="Calibri" pitchFamily="34" charset="0"/>
              </a:rPr>
              <a:t>Lakes Regional Community Center </a:t>
            </a:r>
          </a:p>
          <a:p>
            <a:pPr lvl="1"/>
            <a:endParaRPr lang="en-US" dirty="0">
              <a:latin typeface="Calibri" pitchFamily="34" charset="0"/>
            </a:endParaRPr>
          </a:p>
          <a:p>
            <a:r>
              <a:rPr lang="en-US" sz="2600" dirty="0">
                <a:latin typeface="Calibri" pitchFamily="34" charset="0"/>
              </a:rPr>
              <a:t>Local Health Departments</a:t>
            </a:r>
          </a:p>
          <a:p>
            <a:pPr lvl="1"/>
            <a:r>
              <a:rPr lang="en-US" sz="1900" dirty="0">
                <a:latin typeface="Calibri" pitchFamily="34" charset="0"/>
              </a:rPr>
              <a:t>Dallas County Health &amp; Human Services</a:t>
            </a:r>
          </a:p>
          <a:p>
            <a:pPr lvl="1"/>
            <a:r>
              <a:rPr lang="en-US" sz="1900" dirty="0">
                <a:latin typeface="Calibri" pitchFamily="34" charset="0"/>
              </a:rPr>
              <a:t>Denton County Health &amp; Human Services</a:t>
            </a:r>
          </a:p>
          <a:p>
            <a:pPr lvl="1"/>
            <a:endParaRPr lang="en-US" dirty="0">
              <a:latin typeface="Calibri" pitchFamily="34" charset="0"/>
            </a:endParaRPr>
          </a:p>
          <a:p>
            <a:r>
              <a:rPr lang="en-US" sz="2300" dirty="0">
                <a:latin typeface="Calibri" pitchFamily="34" charset="0"/>
              </a:rPr>
              <a:t>Dental Provider</a:t>
            </a:r>
          </a:p>
          <a:p>
            <a:pPr lvl="1"/>
            <a:r>
              <a:rPr lang="en-US" sz="1900" dirty="0">
                <a:latin typeface="Calibri" pitchFamily="34" charset="0"/>
              </a:rPr>
              <a:t>Texas A&amp;M University – College of Dentistry</a:t>
            </a:r>
          </a:p>
        </p:txBody>
      </p:sp>
      <p:sp>
        <p:nvSpPr>
          <p:cNvPr id="8" name="Slide Number Placeholder 7"/>
          <p:cNvSpPr>
            <a:spLocks noGrp="1"/>
          </p:cNvSpPr>
          <p:nvPr>
            <p:ph type="sldNum" sz="quarter" idx="12"/>
          </p:nvPr>
        </p:nvSpPr>
        <p:spPr/>
        <p:txBody>
          <a:bodyPr/>
          <a:lstStyle/>
          <a:p>
            <a:fld id="{A90B1D07-1338-43D6-B8A1-D11308068F6A}" type="slidenum">
              <a:rPr lang="en-US" smtClean="0">
                <a:solidFill>
                  <a:prstClr val="black"/>
                </a:solidFill>
              </a:rPr>
              <a:pPr/>
              <a:t>8</a:t>
            </a:fld>
            <a:endParaRPr lang="en-US">
              <a:solidFill>
                <a:prstClr val="black"/>
              </a:solidFill>
            </a:endParaRPr>
          </a:p>
        </p:txBody>
      </p:sp>
      <p:sp>
        <p:nvSpPr>
          <p:cNvPr id="2" name="Title 1"/>
          <p:cNvSpPr>
            <a:spLocks noGrp="1"/>
          </p:cNvSpPr>
          <p:nvPr>
            <p:ph type="title"/>
          </p:nvPr>
        </p:nvSpPr>
        <p:spPr/>
        <p:txBody>
          <a:bodyPr>
            <a:normAutofit/>
          </a:bodyPr>
          <a:lstStyle/>
          <a:p>
            <a:r>
              <a:rPr lang="en-US" sz="3200" dirty="0"/>
              <a:t>RHP 9 DSRIP Performing Providers</a:t>
            </a:r>
          </a:p>
        </p:txBody>
      </p:sp>
    </p:spTree>
    <p:extLst>
      <p:ext uri="{BB962C8B-B14F-4D97-AF65-F5344CB8AC3E}">
        <p14:creationId xmlns:p14="http://schemas.microsoft.com/office/powerpoint/2010/main" val="138463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047750"/>
            <a:ext cx="8229600" cy="3670553"/>
          </a:xfrm>
        </p:spPr>
        <p:txBody>
          <a:bodyPr vert="horz" anchor="t">
            <a:normAutofit fontScale="55000" lnSpcReduction="20000"/>
          </a:bodyPr>
          <a:lstStyle/>
          <a:p>
            <a:pPr marL="109220" indent="0">
              <a:buNone/>
            </a:pPr>
            <a:r>
              <a:rPr lang="en-US" sz="3300" dirty="0">
                <a:latin typeface="Calibri" pitchFamily="34" charset="0"/>
              </a:rPr>
              <a:t>Key findings from current Community Health Needs Assessment (2017)*</a:t>
            </a:r>
            <a:endParaRPr lang="en-US" dirty="0"/>
          </a:p>
          <a:p>
            <a:pPr marL="109220" indent="0">
              <a:buNone/>
            </a:pPr>
            <a:endParaRPr lang="en-US" dirty="0">
              <a:latin typeface="Calibri" pitchFamily="34" charset="0"/>
              <a:cs typeface="Calibri"/>
            </a:endParaRPr>
          </a:p>
          <a:p>
            <a:pPr indent="-255905"/>
            <a:r>
              <a:rPr lang="en-US" dirty="0">
                <a:latin typeface="Calibri" pitchFamily="34" charset="0"/>
              </a:rPr>
              <a:t>This new assessment presents an updated set of regional priorities and associated high-level strategies as the primary community health needs within RHP 9. </a:t>
            </a:r>
            <a:endParaRPr lang="en-US" dirty="0">
              <a:latin typeface="Calibri" pitchFamily="34" charset="0"/>
              <a:cs typeface="Calibri"/>
            </a:endParaRPr>
          </a:p>
          <a:p>
            <a:pPr marL="109220" indent="0">
              <a:buNone/>
            </a:pPr>
            <a:endParaRPr lang="en-US" dirty="0">
              <a:latin typeface="Calibri" pitchFamily="34" charset="0"/>
              <a:cs typeface="Calibri"/>
            </a:endParaRPr>
          </a:p>
          <a:p>
            <a:pPr marL="850265" lvl="1" indent="-457200">
              <a:buFont typeface="+mj-lt"/>
              <a:buAutoNum type="alphaUcPeriod"/>
            </a:pPr>
            <a:r>
              <a:rPr lang="en-US" sz="2500" dirty="0">
                <a:latin typeface="Calibri" pitchFamily="34" charset="0"/>
              </a:rPr>
              <a:t>Capacity and Access - More Providers and Better Health Care Coverage: Improve Access to Primary and Specialty Care in Rural Areas. </a:t>
            </a:r>
            <a:endParaRPr lang="en-US" sz="2500" dirty="0">
              <a:latin typeface="Calibri" pitchFamily="34" charset="0"/>
              <a:cs typeface="Calibri"/>
            </a:endParaRPr>
          </a:p>
          <a:p>
            <a:pPr marL="850265" lvl="1" indent="-457200">
              <a:buFont typeface="+mj-lt"/>
              <a:buAutoNum type="alphaUcPeriod"/>
            </a:pPr>
            <a:r>
              <a:rPr lang="en-US" sz="2500" dirty="0">
                <a:latin typeface="Calibri" pitchFamily="34" charset="0"/>
              </a:rPr>
              <a:t>Chronic Diseases Care – Focused Care on Specific Chronic Diseases: Cardiovascular, Diabetes, Lung Cancer, Breast Cancer, Colorectal Cancer, and Respiratory Diseases. </a:t>
            </a:r>
            <a:endParaRPr lang="en-US" sz="2500" dirty="0">
              <a:latin typeface="Calibri" pitchFamily="34" charset="0"/>
              <a:cs typeface="Calibri"/>
            </a:endParaRPr>
          </a:p>
          <a:p>
            <a:pPr marL="850265" lvl="1" indent="-457200">
              <a:buFont typeface="+mj-lt"/>
              <a:buAutoNum type="alphaUcPeriod"/>
            </a:pPr>
            <a:r>
              <a:rPr lang="en-US" sz="2500" dirty="0">
                <a:latin typeface="Calibri" pitchFamily="34" charset="0"/>
              </a:rPr>
              <a:t>Care Coordination- Organized Culturally Competent Patient Care: Activities and Sharing of Information Across all Patient Care Participants including Oral Health and Palliative Care. </a:t>
            </a:r>
            <a:endParaRPr lang="en-US" sz="2500" dirty="0">
              <a:latin typeface="Calibri" pitchFamily="34" charset="0"/>
              <a:cs typeface="Calibri"/>
            </a:endParaRPr>
          </a:p>
          <a:p>
            <a:pPr marL="850265" lvl="1" indent="-457200">
              <a:buFont typeface="+mj-lt"/>
              <a:buAutoNum type="alphaUcPeriod"/>
            </a:pPr>
            <a:r>
              <a:rPr lang="en-US" sz="2500" dirty="0">
                <a:latin typeface="Calibri" pitchFamily="34" charset="0"/>
              </a:rPr>
              <a:t>Behavioral Health - Mental Health and Substance Abuse: Collaborative and Coordinated Efforts to Address Disparities Associated with Mental Health and Substance Abuse. </a:t>
            </a:r>
            <a:endParaRPr lang="en-US" sz="2500" dirty="0">
              <a:latin typeface="Calibri" pitchFamily="34" charset="0"/>
              <a:cs typeface="Calibri"/>
            </a:endParaRPr>
          </a:p>
          <a:p>
            <a:pPr marL="850265" lvl="1" indent="-457200">
              <a:buFont typeface="+mj-lt"/>
              <a:buAutoNum type="alphaUcPeriod"/>
            </a:pPr>
            <a:r>
              <a:rPr lang="en-US" sz="2500" dirty="0">
                <a:latin typeface="Calibri" pitchFamily="34" charset="0"/>
              </a:rPr>
              <a:t>Infant and Maternal Health: Community-Level Education, Awareness, and Coordination with Social Services to Reduce Infant and Maternal Mortality. </a:t>
            </a:r>
            <a:endParaRPr lang="en-US" sz="2500" dirty="0">
              <a:latin typeface="Calibri" pitchFamily="34" charset="0"/>
              <a:cs typeface="Calibri"/>
            </a:endParaRPr>
          </a:p>
        </p:txBody>
      </p:sp>
      <p:sp>
        <p:nvSpPr>
          <p:cNvPr id="4" name="Slide Number Placeholder 3"/>
          <p:cNvSpPr>
            <a:spLocks noGrp="1"/>
          </p:cNvSpPr>
          <p:nvPr>
            <p:ph type="sldNum" sz="quarter" idx="12"/>
          </p:nvPr>
        </p:nvSpPr>
        <p:spPr/>
        <p:txBody>
          <a:bodyPr/>
          <a:lstStyle/>
          <a:p>
            <a:fld id="{A90B1D07-1338-43D6-B8A1-D11308068F6A}" type="slidenum">
              <a:rPr lang="en-US" smtClean="0">
                <a:solidFill>
                  <a:prstClr val="black"/>
                </a:solidFill>
              </a:rPr>
              <a:pPr/>
              <a:t>9</a:t>
            </a:fld>
            <a:endParaRPr lang="en-US" dirty="0">
              <a:solidFill>
                <a:prstClr val="black"/>
              </a:solidFill>
            </a:endParaRPr>
          </a:p>
        </p:txBody>
      </p:sp>
      <p:sp>
        <p:nvSpPr>
          <p:cNvPr id="13" name="Title 12"/>
          <p:cNvSpPr>
            <a:spLocks noGrp="1"/>
          </p:cNvSpPr>
          <p:nvPr>
            <p:ph type="title"/>
          </p:nvPr>
        </p:nvSpPr>
        <p:spPr/>
        <p:txBody>
          <a:bodyPr>
            <a:normAutofit/>
          </a:bodyPr>
          <a:lstStyle/>
          <a:p>
            <a:r>
              <a:rPr lang="en-US" sz="3200" dirty="0"/>
              <a:t>RHP 9 Community Needs Assessment</a:t>
            </a:r>
          </a:p>
        </p:txBody>
      </p:sp>
      <p:sp>
        <p:nvSpPr>
          <p:cNvPr id="2" name="TextBox 1">
            <a:extLst>
              <a:ext uri="{FF2B5EF4-FFF2-40B4-BE49-F238E27FC236}">
                <a16:creationId xmlns="" xmlns:a16="http://schemas.microsoft.com/office/drawing/2014/main" id="{D7E5637F-F6E9-44C8-9C05-40F9CCC0850B}"/>
              </a:ext>
            </a:extLst>
          </p:cNvPr>
          <p:cNvSpPr txBox="1"/>
          <p:nvPr/>
        </p:nvSpPr>
        <p:spPr>
          <a:xfrm>
            <a:off x="6643688" y="4879181"/>
            <a:ext cx="2150268" cy="21544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t>*</a:t>
            </a:r>
            <a:r>
              <a:rPr lang="en-US" sz="800" dirty="0">
                <a:cs typeface="Lucida Sans Unicode"/>
              </a:rPr>
              <a:t>Completed by DFWHC Foundation</a:t>
            </a:r>
            <a:endParaRPr lang="en-US" sz="800" dirty="0"/>
          </a:p>
        </p:txBody>
      </p:sp>
    </p:spTree>
    <p:extLst>
      <p:ext uri="{BB962C8B-B14F-4D97-AF65-F5344CB8AC3E}">
        <p14:creationId xmlns:p14="http://schemas.microsoft.com/office/powerpoint/2010/main" val="1534173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P 9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RHP 9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4151AEC3B78D46879F4F3172A64F80" ma:contentTypeVersion="13" ma:contentTypeDescription="Create a new document." ma:contentTypeScope="" ma:versionID="618d655cc6a065b609dab4b3cbff51fa">
  <xsd:schema xmlns:xsd="http://www.w3.org/2001/XMLSchema" xmlns:xs="http://www.w3.org/2001/XMLSchema" xmlns:p="http://schemas.microsoft.com/office/2006/metadata/properties" xmlns:ns1="http://schemas.microsoft.com/sharepoint/v3" xmlns:ns2="c474f011-2567-4107-be86-25238f51227b" xmlns:ns3="8a5a046d-d934-42fc-867e-4d536c0d603b" targetNamespace="http://schemas.microsoft.com/office/2006/metadata/properties" ma:root="true" ma:fieldsID="c43d79212e6e9fa313743555c4d72122" ns1:_="" ns2:_="" ns3:_="">
    <xsd:import namespace="http://schemas.microsoft.com/sharepoint/v3"/>
    <xsd:import namespace="c474f011-2567-4107-be86-25238f51227b"/>
    <xsd:import namespace="8a5a046d-d934-42fc-867e-4d536c0d603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74f011-2567-4107-be86-25238f512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5a046d-d934-42fc-867e-4d536c0d6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1144E-9B70-46FB-A27E-7DAF58F0C09B}">
  <ds:schemaRefs>
    <ds:schemaRef ds:uri="http://schemas.microsoft.com/sharepoint/v3"/>
    <ds:schemaRef ds:uri="http://schemas.microsoft.com/office/2006/metadata/properties"/>
    <ds:schemaRef ds:uri="http://www.w3.org/XML/1998/namespace"/>
    <ds:schemaRef ds:uri="http://schemas.microsoft.com/office/2006/documentManagement/types"/>
    <ds:schemaRef ds:uri="http://purl.org/dc/terms/"/>
    <ds:schemaRef ds:uri="8a5a046d-d934-42fc-867e-4d536c0d603b"/>
    <ds:schemaRef ds:uri="c474f011-2567-4107-be86-25238f51227b"/>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85BDCCB-8D32-402E-B40A-E0C09AAF4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74f011-2567-4107-be86-25238f51227b"/>
    <ds:schemaRef ds:uri="8a5a046d-d934-42fc-867e-4d536c0d6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FC9356-2B4A-4750-867B-088DE4D1AF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Grid</Template>
  <TotalTime>549</TotalTime>
  <Words>4913</Words>
  <Application>Microsoft Office PowerPoint</Application>
  <PresentationFormat>On-screen Show (16:9)</PresentationFormat>
  <Paragraphs>1085</Paragraphs>
  <Slides>44</Slides>
  <Notes>31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RHP 9 Theme</vt:lpstr>
      <vt:lpstr>1_RHP 9 Theme</vt:lpstr>
      <vt:lpstr>  RHP 9 Stakeholder Forum RHP 9 Plan Update for DY7-8</vt:lpstr>
      <vt:lpstr>PowerPoint Presentation</vt:lpstr>
      <vt:lpstr>RHP Plan Update Overview</vt:lpstr>
      <vt:lpstr>How to submit feedback!</vt:lpstr>
      <vt:lpstr>Texas DSRIP* DY 7-8 Requirements Summary</vt:lpstr>
      <vt:lpstr>PowerPoint Presentation</vt:lpstr>
      <vt:lpstr>PowerPoint Presentation</vt:lpstr>
      <vt:lpstr>RHP 9 DSRIP Performing Providers</vt:lpstr>
      <vt:lpstr>RHP 9 Community Needs Assessment</vt:lpstr>
      <vt:lpstr>RHP 9 Community Needs Assessment</vt:lpstr>
      <vt:lpstr>Category A – Core Activities</vt:lpstr>
      <vt:lpstr>PowerPoint Presentation</vt:lpstr>
      <vt:lpstr>Category B – System Definition</vt:lpstr>
      <vt:lpstr>Category C - Outcome Measure Bundles</vt:lpstr>
      <vt:lpstr>Category C - Outcome Measure Bundles</vt:lpstr>
      <vt:lpstr>RHP 9 Provider Outcome Measure Bundle Selections – Category C</vt:lpstr>
      <vt:lpstr>RHP 9 Provider Outcome Measure Bundle Selections – Category C</vt:lpstr>
      <vt:lpstr>RHP 9 Provider Outcome Measure Bundle Selections – Category C</vt:lpstr>
      <vt:lpstr>Outcome Measures by Providers</vt:lpstr>
      <vt:lpstr>Outcome Measures by Providers</vt:lpstr>
      <vt:lpstr>Outcome Measures by Providers</vt:lpstr>
      <vt:lpstr>Outcome Measures by Providers</vt:lpstr>
      <vt:lpstr>Outcome Measures by Providers</vt:lpstr>
      <vt:lpstr>Outcome Measures by Providers</vt:lpstr>
      <vt:lpstr>Category D – Statewide Reporting Measure Bundles</vt:lpstr>
      <vt:lpstr>Category D Focus areas by Provider Type:</vt:lpstr>
      <vt:lpstr>Category D Focus areas by Provider Type:</vt:lpstr>
      <vt:lpstr>Learning Collaboratives (DY 7-8)</vt:lpstr>
      <vt:lpstr>Proposed Core Activities by Outcome Measure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vt:lpstr>
    </vt:vector>
  </TitlesOfParts>
  <Company>Parkland Health &amp; Hospital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RHP 9 Provider Pow-Wow</dc:title>
  <dc:creator>Margaret Roche</dc:creator>
  <cp:lastModifiedBy>Margaret Roche</cp:lastModifiedBy>
  <cp:revision>70</cp:revision>
  <dcterms:created xsi:type="dcterms:W3CDTF">2018-08-16T19:53:57Z</dcterms:created>
  <dcterms:modified xsi:type="dcterms:W3CDTF">2018-09-13T13:11:59Z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0x010100874151AEC3B78D46879F4F3172A64F80</vt:lpwstr>
  </property>
</Properties>
</file>